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90" r:id="rId3"/>
    <p:sldId id="279" r:id="rId4"/>
    <p:sldId id="278" r:id="rId5"/>
    <p:sldId id="294" r:id="rId6"/>
    <p:sldId id="300" r:id="rId7"/>
    <p:sldId id="283" r:id="rId8"/>
    <p:sldId id="282" r:id="rId9"/>
    <p:sldId id="298" r:id="rId10"/>
    <p:sldId id="295" r:id="rId11"/>
    <p:sldId id="291" r:id="rId12"/>
    <p:sldId id="302" r:id="rId13"/>
    <p:sldId id="299" r:id="rId14"/>
    <p:sldId id="301" r:id="rId15"/>
    <p:sldId id="297" r:id="rId16"/>
    <p:sldId id="287"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99"/>
    <a:srgbClr val="A5E3CA"/>
    <a:srgbClr val="FF7C80"/>
    <a:srgbClr val="5A2781"/>
    <a:srgbClr val="532476"/>
    <a:srgbClr val="79BBB5"/>
    <a:srgbClr val="D5A1E3"/>
    <a:srgbClr val="993366"/>
    <a:srgbClr val="DEB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72" autoAdjust="0"/>
    <p:restoredTop sz="94660"/>
  </p:normalViewPr>
  <p:slideViewPr>
    <p:cSldViewPr snapToGrid="0">
      <p:cViewPr>
        <p:scale>
          <a:sx n="57" d="100"/>
          <a:sy n="57" d="100"/>
        </p:scale>
        <p:origin x="-990" y="-4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D307459-012A-46AC-88D9-0A13795BBB30}" type="datetimeFigureOut">
              <a:rPr lang="en-US"/>
              <a:pPr>
                <a:defRPr/>
              </a:pPr>
              <a:t>4/17/2017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E80130D-14E4-4C3D-AE2A-3139EE9646D0}" type="slidenum">
              <a:rPr lang="en-US"/>
              <a:pPr>
                <a:defRPr/>
              </a:pPr>
              <a:t>‹#›</a:t>
            </a:fld>
            <a:endParaRPr lang="en-US"/>
          </a:p>
        </p:txBody>
      </p:sp>
    </p:spTree>
    <p:extLst>
      <p:ext uri="{BB962C8B-B14F-4D97-AF65-F5344CB8AC3E}">
        <p14:creationId xmlns:p14="http://schemas.microsoft.com/office/powerpoint/2010/main" val="3599925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4A6482F-8002-4724-BBFA-249645C10E72}" type="slidenum">
              <a:rPr lang="en-US" smtClean="0"/>
              <a:pPr/>
              <a:t>1</a:t>
            </a:fld>
            <a:endParaRPr lang="en-US" smtClean="0"/>
          </a:p>
        </p:txBody>
      </p:sp>
    </p:spTree>
    <p:extLst>
      <p:ext uri="{BB962C8B-B14F-4D97-AF65-F5344CB8AC3E}">
        <p14:creationId xmlns:p14="http://schemas.microsoft.com/office/powerpoint/2010/main" val="274411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9848C7-D187-4955-BA8B-1FFDB3B442FE}" type="slidenum">
              <a:rPr lang="en-US" smtClean="0"/>
              <a:pPr/>
              <a:t>8</a:t>
            </a:fld>
            <a:endParaRPr lang="en-US" smtClean="0"/>
          </a:p>
        </p:txBody>
      </p:sp>
    </p:spTree>
    <p:extLst>
      <p:ext uri="{BB962C8B-B14F-4D97-AF65-F5344CB8AC3E}">
        <p14:creationId xmlns:p14="http://schemas.microsoft.com/office/powerpoint/2010/main" val="278266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9848C7-D187-4955-BA8B-1FFDB3B442FE}" type="slidenum">
              <a:rPr lang="en-US" smtClean="0"/>
              <a:pPr/>
              <a:t>9</a:t>
            </a:fld>
            <a:endParaRPr lang="en-US" smtClean="0"/>
          </a:p>
        </p:txBody>
      </p:sp>
    </p:spTree>
    <p:extLst>
      <p:ext uri="{BB962C8B-B14F-4D97-AF65-F5344CB8AC3E}">
        <p14:creationId xmlns:p14="http://schemas.microsoft.com/office/powerpoint/2010/main" val="356985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4113300-45A8-48EE-A407-2226E7AFC6E2}" type="slidenum">
              <a:rPr lang="en-US" smtClean="0"/>
              <a:pPr/>
              <a:t>10</a:t>
            </a:fld>
            <a:endParaRPr lang="en-US" smtClean="0"/>
          </a:p>
        </p:txBody>
      </p:sp>
    </p:spTree>
    <p:extLst>
      <p:ext uri="{BB962C8B-B14F-4D97-AF65-F5344CB8AC3E}">
        <p14:creationId xmlns:p14="http://schemas.microsoft.com/office/powerpoint/2010/main" val="214581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1C3F57C-1511-4869-8B35-69E5C646105A}" type="slidenum">
              <a:rPr lang="en-US" smtClean="0"/>
              <a:pPr/>
              <a:t>11</a:t>
            </a:fld>
            <a:endParaRPr lang="en-US" smtClean="0"/>
          </a:p>
        </p:txBody>
      </p:sp>
    </p:spTree>
    <p:extLst>
      <p:ext uri="{BB962C8B-B14F-4D97-AF65-F5344CB8AC3E}">
        <p14:creationId xmlns:p14="http://schemas.microsoft.com/office/powerpoint/2010/main" val="97299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1C3F57C-1511-4869-8B35-69E5C646105A}" type="slidenum">
              <a:rPr lang="en-US" smtClean="0"/>
              <a:pPr/>
              <a:t>12</a:t>
            </a:fld>
            <a:endParaRPr lang="en-US" smtClean="0"/>
          </a:p>
        </p:txBody>
      </p:sp>
    </p:spTree>
    <p:extLst>
      <p:ext uri="{BB962C8B-B14F-4D97-AF65-F5344CB8AC3E}">
        <p14:creationId xmlns:p14="http://schemas.microsoft.com/office/powerpoint/2010/main" val="2396314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4113300-45A8-48EE-A407-2226E7AFC6E2}" type="slidenum">
              <a:rPr lang="en-US" smtClean="0"/>
              <a:pPr/>
              <a:t>13</a:t>
            </a:fld>
            <a:endParaRPr lang="en-US" smtClean="0"/>
          </a:p>
        </p:txBody>
      </p:sp>
    </p:spTree>
    <p:extLst>
      <p:ext uri="{BB962C8B-B14F-4D97-AF65-F5344CB8AC3E}">
        <p14:creationId xmlns:p14="http://schemas.microsoft.com/office/powerpoint/2010/main" val="235993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4113300-45A8-48EE-A407-2226E7AFC6E2}" type="slidenum">
              <a:rPr lang="en-US" smtClean="0"/>
              <a:pPr/>
              <a:t>14</a:t>
            </a:fld>
            <a:endParaRPr lang="en-US" smtClean="0"/>
          </a:p>
        </p:txBody>
      </p:sp>
    </p:spTree>
    <p:extLst>
      <p:ext uri="{BB962C8B-B14F-4D97-AF65-F5344CB8AC3E}">
        <p14:creationId xmlns:p14="http://schemas.microsoft.com/office/powerpoint/2010/main" val="4292376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4113300-45A8-48EE-A407-2226E7AFC6E2}" type="slidenum">
              <a:rPr lang="en-US" smtClean="0"/>
              <a:pPr/>
              <a:t>15</a:t>
            </a:fld>
            <a:endParaRPr lang="en-US" smtClean="0"/>
          </a:p>
        </p:txBody>
      </p:sp>
    </p:spTree>
    <p:extLst>
      <p:ext uri="{BB962C8B-B14F-4D97-AF65-F5344CB8AC3E}">
        <p14:creationId xmlns:p14="http://schemas.microsoft.com/office/powerpoint/2010/main" val="246025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04FB629-C228-4A55-9A4F-51B5B26E1027}" type="datetimeFigureOut">
              <a:rPr lang="en-US"/>
              <a:pPr>
                <a:defRPr/>
              </a:pPr>
              <a:t>4/17/2017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6902B4-BA82-411F-9755-6AFF7FE09C78}" type="slidenum">
              <a:rPr lang="en-US"/>
              <a:pPr>
                <a:defRPr/>
              </a:pPr>
              <a:t>‹#›</a:t>
            </a:fld>
            <a:endParaRPr lang="en-US"/>
          </a:p>
        </p:txBody>
      </p:sp>
    </p:spTree>
    <p:extLst>
      <p:ext uri="{BB962C8B-B14F-4D97-AF65-F5344CB8AC3E}">
        <p14:creationId xmlns:p14="http://schemas.microsoft.com/office/powerpoint/2010/main" val="180403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1875F9-290D-4002-BB85-3E3236D33C35}" type="datetimeFigureOut">
              <a:rPr lang="en-US"/>
              <a:pPr>
                <a:defRPr/>
              </a:pPr>
              <a:t>4/17/2017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17A9E0-8AA7-4BDA-A8AB-B6D801AA792A}" type="slidenum">
              <a:rPr lang="en-US"/>
              <a:pPr>
                <a:defRPr/>
              </a:pPr>
              <a:t>‹#›</a:t>
            </a:fld>
            <a:endParaRPr lang="en-US"/>
          </a:p>
        </p:txBody>
      </p:sp>
    </p:spTree>
    <p:extLst>
      <p:ext uri="{BB962C8B-B14F-4D97-AF65-F5344CB8AC3E}">
        <p14:creationId xmlns:p14="http://schemas.microsoft.com/office/powerpoint/2010/main" val="133774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5745E8-0D9B-4876-B086-8EA349F8005A}" type="datetimeFigureOut">
              <a:rPr lang="en-US"/>
              <a:pPr>
                <a:defRPr/>
              </a:pPr>
              <a:t>4/17/2017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FB3590-A51F-4CC8-9996-2CF03382F88E}" type="slidenum">
              <a:rPr lang="en-US"/>
              <a:pPr>
                <a:defRPr/>
              </a:pPr>
              <a:t>‹#›</a:t>
            </a:fld>
            <a:endParaRPr lang="en-US"/>
          </a:p>
        </p:txBody>
      </p:sp>
    </p:spTree>
    <p:extLst>
      <p:ext uri="{BB962C8B-B14F-4D97-AF65-F5344CB8AC3E}">
        <p14:creationId xmlns:p14="http://schemas.microsoft.com/office/powerpoint/2010/main" val="242588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B32F08-97F1-42A9-9D0E-9B63E91AA86B}" type="datetimeFigureOut">
              <a:rPr lang="en-US"/>
              <a:pPr>
                <a:defRPr/>
              </a:pPr>
              <a:t>4/17/2017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34C435-9F9E-43A6-ADC7-B8DEA4091E5E}" type="slidenum">
              <a:rPr lang="en-US"/>
              <a:pPr>
                <a:defRPr/>
              </a:pPr>
              <a:t>‹#›</a:t>
            </a:fld>
            <a:endParaRPr lang="en-US"/>
          </a:p>
        </p:txBody>
      </p:sp>
    </p:spTree>
    <p:extLst>
      <p:ext uri="{BB962C8B-B14F-4D97-AF65-F5344CB8AC3E}">
        <p14:creationId xmlns:p14="http://schemas.microsoft.com/office/powerpoint/2010/main" val="115459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4AD4D4-56A3-4BF8-A4A1-96E1FD489B2B}" type="datetimeFigureOut">
              <a:rPr lang="en-US"/>
              <a:pPr>
                <a:defRPr/>
              </a:pPr>
              <a:t>4/17/2017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1BF51F-7263-4EF7-A0CD-17728A571A62}" type="slidenum">
              <a:rPr lang="en-US"/>
              <a:pPr>
                <a:defRPr/>
              </a:pPr>
              <a:t>‹#›</a:t>
            </a:fld>
            <a:endParaRPr lang="en-US"/>
          </a:p>
        </p:txBody>
      </p:sp>
    </p:spTree>
    <p:extLst>
      <p:ext uri="{BB962C8B-B14F-4D97-AF65-F5344CB8AC3E}">
        <p14:creationId xmlns:p14="http://schemas.microsoft.com/office/powerpoint/2010/main" val="3018740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5E8E10-A539-4C05-8853-6553ED68A5E0}" type="datetimeFigureOut">
              <a:rPr lang="en-US"/>
              <a:pPr>
                <a:defRPr/>
              </a:pPr>
              <a:t>4/17/2017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9AEC65-E52F-4A96-B11D-557D820555F9}" type="slidenum">
              <a:rPr lang="en-US"/>
              <a:pPr>
                <a:defRPr/>
              </a:pPr>
              <a:t>‹#›</a:t>
            </a:fld>
            <a:endParaRPr lang="en-US"/>
          </a:p>
        </p:txBody>
      </p:sp>
    </p:spTree>
    <p:extLst>
      <p:ext uri="{BB962C8B-B14F-4D97-AF65-F5344CB8AC3E}">
        <p14:creationId xmlns:p14="http://schemas.microsoft.com/office/powerpoint/2010/main" val="140998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277F3F1-804C-4257-863D-39B2462D3528}" type="datetimeFigureOut">
              <a:rPr lang="en-US"/>
              <a:pPr>
                <a:defRPr/>
              </a:pPr>
              <a:t>4/17/2017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D9959A-3D77-4153-94E4-94CF4DB7F205}" type="slidenum">
              <a:rPr lang="en-US"/>
              <a:pPr>
                <a:defRPr/>
              </a:pPr>
              <a:t>‹#›</a:t>
            </a:fld>
            <a:endParaRPr lang="en-US"/>
          </a:p>
        </p:txBody>
      </p:sp>
    </p:spTree>
    <p:extLst>
      <p:ext uri="{BB962C8B-B14F-4D97-AF65-F5344CB8AC3E}">
        <p14:creationId xmlns:p14="http://schemas.microsoft.com/office/powerpoint/2010/main" val="172039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ECED00-1D90-401C-A1C2-D115F9278A22}" type="datetimeFigureOut">
              <a:rPr lang="en-US"/>
              <a:pPr>
                <a:defRPr/>
              </a:pPr>
              <a:t>4/17/2017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9220C7-8C54-4548-A4EF-0C9C695FD1C6}" type="slidenum">
              <a:rPr lang="en-US"/>
              <a:pPr>
                <a:defRPr/>
              </a:pPr>
              <a:t>‹#›</a:t>
            </a:fld>
            <a:endParaRPr lang="en-US"/>
          </a:p>
        </p:txBody>
      </p:sp>
    </p:spTree>
    <p:extLst>
      <p:ext uri="{BB962C8B-B14F-4D97-AF65-F5344CB8AC3E}">
        <p14:creationId xmlns:p14="http://schemas.microsoft.com/office/powerpoint/2010/main" val="288336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DE10CC-D197-410D-9DA6-D0C0B5F5846E}" type="datetimeFigureOut">
              <a:rPr lang="en-US"/>
              <a:pPr>
                <a:defRPr/>
              </a:pPr>
              <a:t>4/17/2017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FFDA66-846D-48B9-8B29-82762C83B59E}" type="slidenum">
              <a:rPr lang="en-US"/>
              <a:pPr>
                <a:defRPr/>
              </a:pPr>
              <a:t>‹#›</a:t>
            </a:fld>
            <a:endParaRPr lang="en-US"/>
          </a:p>
        </p:txBody>
      </p:sp>
    </p:spTree>
    <p:extLst>
      <p:ext uri="{BB962C8B-B14F-4D97-AF65-F5344CB8AC3E}">
        <p14:creationId xmlns:p14="http://schemas.microsoft.com/office/powerpoint/2010/main" val="346473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943DAD-DC51-46F9-A14A-C0CDF108D92B}" type="datetimeFigureOut">
              <a:rPr lang="en-US"/>
              <a:pPr>
                <a:defRPr/>
              </a:pPr>
              <a:t>4/17/2017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BD4156-BB5A-498F-9047-2DF72A916F85}" type="slidenum">
              <a:rPr lang="en-US"/>
              <a:pPr>
                <a:defRPr/>
              </a:pPr>
              <a:t>‹#›</a:t>
            </a:fld>
            <a:endParaRPr lang="en-US"/>
          </a:p>
        </p:txBody>
      </p:sp>
    </p:spTree>
    <p:extLst>
      <p:ext uri="{BB962C8B-B14F-4D97-AF65-F5344CB8AC3E}">
        <p14:creationId xmlns:p14="http://schemas.microsoft.com/office/powerpoint/2010/main" val="115288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185579-B811-420D-8E92-13803902C8E7}" type="datetimeFigureOut">
              <a:rPr lang="en-US"/>
              <a:pPr>
                <a:defRPr/>
              </a:pPr>
              <a:t>4/17/2017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1BBE31-B93C-4131-AC13-F305D77880BA}" type="slidenum">
              <a:rPr lang="en-US"/>
              <a:pPr>
                <a:defRPr/>
              </a:pPr>
              <a:t>‹#›</a:t>
            </a:fld>
            <a:endParaRPr lang="en-US"/>
          </a:p>
        </p:txBody>
      </p:sp>
    </p:spTree>
    <p:extLst>
      <p:ext uri="{BB962C8B-B14F-4D97-AF65-F5344CB8AC3E}">
        <p14:creationId xmlns:p14="http://schemas.microsoft.com/office/powerpoint/2010/main" val="117056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456E1D0-631E-4F65-89BF-A4C63A51BDFD}" type="datetimeFigureOut">
              <a:rPr lang="en-US"/>
              <a:pPr>
                <a:defRPr/>
              </a:pPr>
              <a:t>4/17/2017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C90CF03-5029-4A0C-ACC1-366CF543B1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 y="77788"/>
            <a:ext cx="12192000" cy="6824662"/>
          </a:xfrm>
          <a:prstGeom prst="rect">
            <a:avLst/>
          </a:prstGeom>
          <a:solidFill>
            <a:srgbClr val="F0EAE8"/>
          </a:solidFill>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Frame 4"/>
          <p:cNvSpPr/>
          <p:nvPr/>
        </p:nvSpPr>
        <p:spPr>
          <a:xfrm>
            <a:off x="0" y="17463"/>
            <a:ext cx="12192000" cy="6858000"/>
          </a:xfrm>
          <a:prstGeom prst="frame">
            <a:avLst>
              <a:gd name="adj1" fmla="val 2129"/>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7" name="Straight Connector 6"/>
          <p:cNvCxnSpPr/>
          <p:nvPr/>
        </p:nvCxnSpPr>
        <p:spPr>
          <a:xfrm>
            <a:off x="382588" y="377825"/>
            <a:ext cx="0" cy="6102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1790363" y="377825"/>
            <a:ext cx="14287" cy="610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2588" y="6480175"/>
            <a:ext cx="11407775"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2588" y="377825"/>
            <a:ext cx="11422062"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9575" y="-5722938"/>
            <a:ext cx="11407775"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34988" y="5302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55625" y="6327775"/>
            <a:ext cx="11082338"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1637963" y="530225"/>
            <a:ext cx="0" cy="580390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549275" y="544513"/>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30" name="Rectangle 29"/>
          <p:cNvSpPr/>
          <p:nvPr/>
        </p:nvSpPr>
        <p:spPr>
          <a:xfrm rot="20784129">
            <a:off x="902140" y="817648"/>
            <a:ext cx="2335046" cy="878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Wave2">
              <a:avLst/>
            </a:prstTxWarp>
          </a:bodyPr>
          <a:lstStyle/>
          <a:p>
            <a:pPr algn="ctr">
              <a:defRPr/>
            </a:pPr>
            <a:r>
              <a:rPr lang="bn-BD" sz="5400" dirty="0">
                <a:ln>
                  <a:solidFill>
                    <a:schemeClr val="accent2">
                      <a:lumMod val="50000"/>
                    </a:schemeClr>
                  </a:solidFill>
                </a:ln>
                <a:solidFill>
                  <a:srgbClr val="993366"/>
                </a:solidFill>
                <a:effectLst>
                  <a:glow rad="101600">
                    <a:schemeClr val="accent2">
                      <a:satMod val="175000"/>
                      <a:alpha val="40000"/>
                    </a:schemeClr>
                  </a:glow>
                </a:effectLst>
                <a:latin typeface="NikoshBAN" panose="02000000000000000000" pitchFamily="2" charset="0"/>
                <a:cs typeface="NikoshBAN" panose="02000000000000000000" pitchFamily="2" charset="0"/>
              </a:rPr>
              <a:t> সবাইকে </a:t>
            </a:r>
            <a:endParaRPr lang="en-US" sz="5400" dirty="0">
              <a:ln>
                <a:solidFill>
                  <a:schemeClr val="accent2">
                    <a:lumMod val="50000"/>
                  </a:schemeClr>
                </a:solidFill>
              </a:ln>
              <a:solidFill>
                <a:srgbClr val="993366"/>
              </a:solidFill>
              <a:effectLst>
                <a:glow rad="101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31" name="Rectangle 30"/>
          <p:cNvSpPr/>
          <p:nvPr/>
        </p:nvSpPr>
        <p:spPr>
          <a:xfrm rot="20784129">
            <a:off x="8904461" y="4757849"/>
            <a:ext cx="2061227" cy="930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Wave1">
              <a:avLst/>
            </a:prstTxWarp>
          </a:bodyPr>
          <a:lstStyle/>
          <a:p>
            <a:pPr algn="ctr">
              <a:defRPr/>
            </a:pPr>
            <a:r>
              <a:rPr lang="bn-BD" sz="4400" dirty="0" smtClean="0">
                <a:ln>
                  <a:solidFill>
                    <a:schemeClr val="accent2">
                      <a:lumMod val="50000"/>
                    </a:schemeClr>
                  </a:solidFill>
                </a:ln>
                <a:solidFill>
                  <a:srgbClr val="993366"/>
                </a:solidFill>
                <a:effectLst>
                  <a:glow rad="101600">
                    <a:schemeClr val="accent2">
                      <a:satMod val="175000"/>
                      <a:alpha val="40000"/>
                    </a:schemeClr>
                  </a:glow>
                </a:effectLst>
                <a:latin typeface="NikoshBAN" panose="02000000000000000000" pitchFamily="2" charset="0"/>
                <a:cs typeface="NikoshBAN" panose="02000000000000000000" pitchFamily="2" charset="0"/>
              </a:rPr>
              <a:t>শুভেচ্ছা</a:t>
            </a:r>
            <a:r>
              <a:rPr lang="bn-BD" sz="8800" dirty="0" smtClean="0">
                <a:ln>
                  <a:solidFill>
                    <a:schemeClr val="accent2">
                      <a:lumMod val="50000"/>
                    </a:schemeClr>
                  </a:solidFill>
                </a:ln>
                <a:solidFill>
                  <a:srgbClr val="FF5050"/>
                </a:solidFill>
                <a:latin typeface="NikoshBAN" panose="02000000000000000000" pitchFamily="2" charset="0"/>
                <a:cs typeface="NikoshBAN" panose="02000000000000000000" pitchFamily="2" charset="0"/>
              </a:rPr>
              <a:t>  </a:t>
            </a:r>
            <a:endParaRPr lang="en-US" sz="8800" dirty="0">
              <a:ln>
                <a:solidFill>
                  <a:schemeClr val="accent2">
                    <a:lumMod val="50000"/>
                  </a:schemeClr>
                </a:solidFill>
              </a:ln>
              <a:solidFill>
                <a:srgbClr val="FF505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321" y="1487330"/>
            <a:ext cx="4957010" cy="4078779"/>
          </a:xfrm>
          <a:prstGeom prst="rect">
            <a:avLst/>
          </a:prstGeom>
          <a:effectLst>
            <a:glow rad="228600">
              <a:schemeClr val="accent6">
                <a:satMod val="175000"/>
                <a:alpha val="40000"/>
              </a:schemeClr>
            </a:glow>
            <a:softEdge rad="317500"/>
          </a:effectLst>
        </p:spPr>
      </p:pic>
      <p:pic>
        <p:nvPicPr>
          <p:cNvPr id="18" name="Picture 17" descr="dwa.jpg"/>
          <p:cNvPicPr>
            <a:picLocks noChangeAspect="1"/>
          </p:cNvPicPr>
          <p:nvPr/>
        </p:nvPicPr>
        <p:blipFill>
          <a:blip r:embed="rId4">
            <a:lum bright="20000" contrast="40000"/>
          </a:blip>
          <a:stretch>
            <a:fillRect/>
          </a:stretch>
        </p:blipFill>
        <p:spPr>
          <a:xfrm>
            <a:off x="802210" y="4284663"/>
            <a:ext cx="1787525" cy="1876425"/>
          </a:xfrm>
          <a:prstGeom prst="ellipse">
            <a:avLst/>
          </a:prstGeom>
          <a:ln>
            <a:noFill/>
          </a:ln>
          <a:effectLst>
            <a:softEdge rad="112500"/>
          </a:effectLst>
        </p:spPr>
      </p:pic>
      <p:pic>
        <p:nvPicPr>
          <p:cNvPr id="23" name="Picture 22" descr="dwa.jpg"/>
          <p:cNvPicPr>
            <a:picLocks noChangeAspect="1"/>
          </p:cNvPicPr>
          <p:nvPr/>
        </p:nvPicPr>
        <p:blipFill>
          <a:blip r:embed="rId4">
            <a:lum bright="20000" contrast="40000"/>
          </a:blip>
          <a:stretch>
            <a:fillRect/>
          </a:stretch>
        </p:blipFill>
        <p:spPr>
          <a:xfrm>
            <a:off x="9725024" y="581359"/>
            <a:ext cx="1787525" cy="187642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52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2000" fill="hold"/>
                                        <p:tgtEl>
                                          <p:spTgt spid="30"/>
                                        </p:tgtEl>
                                        <p:attrNameLst>
                                          <p:attrName>ppt_w</p:attrName>
                                        </p:attrNameLst>
                                      </p:cBhvr>
                                      <p:tavLst>
                                        <p:tav tm="0">
                                          <p:val>
                                            <p:fltVal val="0"/>
                                          </p:val>
                                        </p:tav>
                                        <p:tav tm="100000">
                                          <p:val>
                                            <p:strVal val="#ppt_w"/>
                                          </p:val>
                                        </p:tav>
                                      </p:tavLst>
                                    </p:anim>
                                    <p:anim calcmode="lin" valueType="num">
                                      <p:cBhvr>
                                        <p:cTn id="8" dur="2000" fill="hold"/>
                                        <p:tgtEl>
                                          <p:spTgt spid="30"/>
                                        </p:tgtEl>
                                        <p:attrNameLst>
                                          <p:attrName>ppt_h</p:attrName>
                                        </p:attrNameLst>
                                      </p:cBhvr>
                                      <p:tavLst>
                                        <p:tav tm="0">
                                          <p:val>
                                            <p:fltVal val="0"/>
                                          </p:val>
                                        </p:tav>
                                        <p:tav tm="100000">
                                          <p:val>
                                            <p:strVal val="#ppt_h"/>
                                          </p:val>
                                        </p:tav>
                                      </p:tavLst>
                                    </p:anim>
                                    <p:animEffect transition="in" filter="fade">
                                      <p:cBhvr>
                                        <p:cTn id="9" dur="2000"/>
                                        <p:tgtEl>
                                          <p:spTgt spid="30"/>
                                        </p:tgtEl>
                                      </p:cBhvr>
                                    </p:animEffect>
                                    <p:anim calcmode="lin" valueType="num">
                                      <p:cBhvr>
                                        <p:cTn id="10" dur="2000" fill="hold"/>
                                        <p:tgtEl>
                                          <p:spTgt spid="30"/>
                                        </p:tgtEl>
                                        <p:attrNameLst>
                                          <p:attrName>ppt_x</p:attrName>
                                        </p:attrNameLst>
                                      </p:cBhvr>
                                      <p:tavLst>
                                        <p:tav tm="0">
                                          <p:val>
                                            <p:fltVal val="0.5"/>
                                          </p:val>
                                        </p:tav>
                                        <p:tav tm="100000">
                                          <p:val>
                                            <p:strVal val="#ppt_x"/>
                                          </p:val>
                                        </p:tav>
                                      </p:tavLst>
                                    </p:anim>
                                    <p:anim calcmode="lin" valueType="num">
                                      <p:cBhvr>
                                        <p:cTn id="11" dur="2000" fill="hold"/>
                                        <p:tgtEl>
                                          <p:spTgt spid="30"/>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2000" fill="hold"/>
                                        <p:tgtEl>
                                          <p:spTgt spid="31"/>
                                        </p:tgtEl>
                                        <p:attrNameLst>
                                          <p:attrName>ppt_w</p:attrName>
                                        </p:attrNameLst>
                                      </p:cBhvr>
                                      <p:tavLst>
                                        <p:tav tm="0">
                                          <p:val>
                                            <p:fltVal val="0"/>
                                          </p:val>
                                        </p:tav>
                                        <p:tav tm="100000">
                                          <p:val>
                                            <p:strVal val="#ppt_w"/>
                                          </p:val>
                                        </p:tav>
                                      </p:tavLst>
                                    </p:anim>
                                    <p:anim calcmode="lin" valueType="num">
                                      <p:cBhvr>
                                        <p:cTn id="15" dur="2000" fill="hold"/>
                                        <p:tgtEl>
                                          <p:spTgt spid="31"/>
                                        </p:tgtEl>
                                        <p:attrNameLst>
                                          <p:attrName>ppt_h</p:attrName>
                                        </p:attrNameLst>
                                      </p:cBhvr>
                                      <p:tavLst>
                                        <p:tav tm="0">
                                          <p:val>
                                            <p:fltVal val="0"/>
                                          </p:val>
                                        </p:tav>
                                        <p:tav tm="100000">
                                          <p:val>
                                            <p:strVal val="#ppt_h"/>
                                          </p:val>
                                        </p:tav>
                                      </p:tavLst>
                                    </p:anim>
                                    <p:animEffect transition="in" filter="fade">
                                      <p:cBhvr>
                                        <p:cTn id="16" dur="2000"/>
                                        <p:tgtEl>
                                          <p:spTgt spid="31"/>
                                        </p:tgtEl>
                                      </p:cBhvr>
                                    </p:animEffect>
                                    <p:anim calcmode="lin" valueType="num">
                                      <p:cBhvr>
                                        <p:cTn id="17" dur="2000" fill="hold"/>
                                        <p:tgtEl>
                                          <p:spTgt spid="31"/>
                                        </p:tgtEl>
                                        <p:attrNameLst>
                                          <p:attrName>ppt_x</p:attrName>
                                        </p:attrNameLst>
                                      </p:cBhvr>
                                      <p:tavLst>
                                        <p:tav tm="0">
                                          <p:val>
                                            <p:fltVal val="0.5"/>
                                          </p:val>
                                        </p:tav>
                                        <p:tav tm="100000">
                                          <p:val>
                                            <p:strVal val="#ppt_x"/>
                                          </p:val>
                                        </p:tav>
                                      </p:tavLst>
                                    </p:anim>
                                    <p:anim calcmode="lin" valueType="num">
                                      <p:cBhvr>
                                        <p:cTn id="18" dur="2000" fill="hold"/>
                                        <p:tgtEl>
                                          <p:spTgt spid="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63" y="0"/>
            <a:ext cx="12192000" cy="6824663"/>
          </a:xfrm>
          <a:prstGeom prst="rect">
            <a:avLst/>
          </a:prstGeom>
          <a:solidFill>
            <a:srgbClr val="F0EAE8"/>
          </a:solidFill>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Frame 4"/>
          <p:cNvSpPr/>
          <p:nvPr/>
        </p:nvSpPr>
        <p:spPr>
          <a:xfrm>
            <a:off x="0" y="16669"/>
            <a:ext cx="12192000" cy="6858000"/>
          </a:xfrm>
          <a:prstGeom prst="frame">
            <a:avLst>
              <a:gd name="adj1" fmla="val 3288"/>
            </a:avLst>
          </a:prstGeom>
          <a:solidFill>
            <a:srgbClr val="E2A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7" name="Straight Connector 6"/>
          <p:cNvCxnSpPr/>
          <p:nvPr/>
        </p:nvCxnSpPr>
        <p:spPr>
          <a:xfrm>
            <a:off x="382588" y="377825"/>
            <a:ext cx="0" cy="6102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1790363" y="377825"/>
            <a:ext cx="14287" cy="610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2588" y="6480175"/>
            <a:ext cx="11407775"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2588" y="377825"/>
            <a:ext cx="11422062"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9575" y="-5722938"/>
            <a:ext cx="11407775"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34988" y="5302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55625" y="6327775"/>
            <a:ext cx="11082338"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1637963" y="530225"/>
            <a:ext cx="0" cy="580390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549275" y="544513"/>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34" name="Oval 33"/>
          <p:cNvSpPr/>
          <p:nvPr/>
        </p:nvSpPr>
        <p:spPr>
          <a:xfrm>
            <a:off x="11014075" y="3160713"/>
            <a:ext cx="615950" cy="503237"/>
          </a:xfrm>
          <a:prstGeom prst="ellipse">
            <a:avLst/>
          </a:prstGeom>
          <a:solidFill>
            <a:srgbClr val="F0EA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4505545" y="2637533"/>
            <a:ext cx="5963509" cy="1736921"/>
          </a:xfrm>
          <a:prstGeom prst="rect">
            <a:avLst/>
          </a:prstGeom>
          <a:solidFill>
            <a:schemeClr val="accent2">
              <a:lumMod val="40000"/>
              <a:lumOff val="60000"/>
            </a:schemeClr>
          </a:solid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eaLnBrk="1" fontAlgn="auto" hangingPunct="1">
              <a:spcBef>
                <a:spcPts val="0"/>
              </a:spcBef>
              <a:spcAft>
                <a:spcPts val="0"/>
              </a:spcAft>
              <a:buFont typeface="Wingdings" panose="05000000000000000000" pitchFamily="2" charset="2"/>
              <a:buChar char="v"/>
              <a:defRPr/>
            </a:pPr>
            <a:r>
              <a:rPr lang="bn-BD" sz="3200" dirty="0" smtClean="0">
                <a:solidFill>
                  <a:schemeClr val="tx1"/>
                </a:solidFill>
                <a:latin typeface="NikoshBAN" panose="02000000000000000000" pitchFamily="2" charset="0"/>
                <a:cs typeface="NikoshBAN" panose="02000000000000000000" pitchFamily="2" charset="0"/>
              </a:rPr>
              <a:t> কী কী কারনে পানি দূষণ হয়? </a:t>
            </a:r>
          </a:p>
          <a:p>
            <a:pPr marL="571500" indent="-571500" eaLnBrk="1" fontAlgn="auto" hangingPunct="1">
              <a:spcBef>
                <a:spcPts val="0"/>
              </a:spcBef>
              <a:spcAft>
                <a:spcPts val="0"/>
              </a:spcAft>
              <a:buFont typeface="Wingdings" panose="05000000000000000000" pitchFamily="2" charset="2"/>
              <a:buChar char="v"/>
              <a:defRPr/>
            </a:pPr>
            <a:r>
              <a:rPr lang="bn-BD" sz="3200" dirty="0" smtClean="0">
                <a:solidFill>
                  <a:schemeClr val="tx1"/>
                </a:solidFill>
                <a:latin typeface="NikoshBAN" panose="02000000000000000000" pitchFamily="2" charset="0"/>
                <a:cs typeface="NikoshBAN" panose="02000000000000000000" pitchFamily="2" charset="0"/>
              </a:rPr>
              <a:t> পানি দূষণের ফলে কী হয়? </a:t>
            </a:r>
            <a:endParaRPr lang="en-US" sz="3200" dirty="0">
              <a:solidFill>
                <a:schemeClr val="tx1"/>
              </a:solidFill>
              <a:latin typeface="NikoshBAN" panose="02000000000000000000" pitchFamily="2" charset="0"/>
              <a:cs typeface="NikoshBAN" panose="02000000000000000000" pitchFamily="2" charset="0"/>
            </a:endParaRPr>
          </a:p>
        </p:txBody>
      </p:sp>
      <p:pic>
        <p:nvPicPr>
          <p:cNvPr id="1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610" y="1772549"/>
            <a:ext cx="292735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05545" y="1678782"/>
            <a:ext cx="1487704" cy="408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 </a:t>
            </a:r>
            <a:r>
              <a:rPr lang="en-US" sz="2800" b="1" dirty="0" err="1"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একা</a:t>
            </a:r>
            <a:r>
              <a:rPr lang="en-US" sz="2800" b="1" dirty="0"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 </a:t>
            </a:r>
            <a:r>
              <a:rPr lang="en-US" sz="2800" b="1" dirty="0" err="1"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করঃ</a:t>
            </a:r>
            <a:r>
              <a:rPr lang="en-US" sz="2800" b="1" dirty="0"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 </a:t>
            </a:r>
            <a:r>
              <a:rPr lang="bn-BD" dirty="0" smtClean="0"/>
              <a:t> </a:t>
            </a:r>
            <a:endParaRPr lang="en-US" dirty="0"/>
          </a:p>
        </p:txBody>
      </p:sp>
    </p:spTree>
    <p:extLst>
      <p:ext uri="{BB962C8B-B14F-4D97-AF65-F5344CB8AC3E}">
        <p14:creationId xmlns:p14="http://schemas.microsoft.com/office/powerpoint/2010/main" val="3506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900"/>
                                        <p:tgtEl>
                                          <p:spTgt spid="18"/>
                                        </p:tgtEl>
                                        <p:attrNameLst>
                                          <p:attrName>ppt_x</p:attrName>
                                        </p:attrNameLst>
                                      </p:cBhvr>
                                      <p:tavLst>
                                        <p:tav tm="0">
                                          <p:val>
                                            <p:strVal val="#ppt_x-#ppt_w*1.125000"/>
                                          </p:val>
                                        </p:tav>
                                        <p:tav tm="100000">
                                          <p:val>
                                            <p:strVal val="#ppt_x"/>
                                          </p:val>
                                        </p:tav>
                                      </p:tavLst>
                                    </p:anim>
                                    <p:animEffect transition="in" filter="wipe(right)">
                                      <p:cBhvr>
                                        <p:cTn id="8" dur="900"/>
                                        <p:tgtEl>
                                          <p:spTgt spid="18"/>
                                        </p:tgtEl>
                                      </p:cBhvr>
                                    </p:animEffect>
                                  </p:childTnLst>
                                </p:cTn>
                              </p:par>
                              <p:par>
                                <p:cTn id="9" presetID="2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9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9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7463" y="-34925"/>
            <a:ext cx="12192000" cy="6858000"/>
          </a:xfrm>
          <a:prstGeom prst="frame">
            <a:avLst>
              <a:gd name="adj1" fmla="val 1621"/>
            </a:avLst>
          </a:prstGeom>
          <a:solidFill>
            <a:srgbClr val="E2A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7" name="Straight Connector 6"/>
          <p:cNvCxnSpPr/>
          <p:nvPr/>
        </p:nvCxnSpPr>
        <p:spPr>
          <a:xfrm>
            <a:off x="382588" y="377825"/>
            <a:ext cx="0" cy="6102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1790363" y="377825"/>
            <a:ext cx="14287" cy="610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2588" y="6480175"/>
            <a:ext cx="11407775"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2588" y="377825"/>
            <a:ext cx="11422062"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9575" y="-5722938"/>
            <a:ext cx="11407775"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34988" y="5302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55625" y="6327775"/>
            <a:ext cx="11082338"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1637963" y="530225"/>
            <a:ext cx="0" cy="580390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549275" y="544513"/>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34" name="Rectangle 33"/>
          <p:cNvSpPr/>
          <p:nvPr/>
        </p:nvSpPr>
        <p:spPr>
          <a:xfrm>
            <a:off x="7563160" y="5327913"/>
            <a:ext cx="3012637" cy="474162"/>
          </a:xfrm>
          <a:prstGeom prst="rect">
            <a:avLst/>
          </a:prstGeom>
          <a:solidFill>
            <a:srgbClr val="FF9999"/>
          </a:solid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2400" dirty="0" smtClean="0">
                <a:solidFill>
                  <a:schemeClr val="tx1"/>
                </a:solidFill>
                <a:latin typeface="NikoshBAN" panose="02000000000000000000" pitchFamily="2" charset="0"/>
                <a:cs typeface="NikoshBAN" panose="02000000000000000000" pitchFamily="2" charset="0"/>
              </a:rPr>
              <a:t>    </a:t>
            </a:r>
            <a:r>
              <a:rPr lang="bn-BD" sz="2000" dirty="0" smtClean="0">
                <a:solidFill>
                  <a:schemeClr val="tx1"/>
                </a:solidFill>
                <a:latin typeface="NikoshBAN" panose="02000000000000000000" pitchFamily="2" charset="0"/>
                <a:cs typeface="NikoshBAN" panose="02000000000000000000" pitchFamily="2" charset="0"/>
              </a:rPr>
              <a:t>জলাশয়ে ময়লা না ফেলে।   </a:t>
            </a:r>
            <a:endParaRPr lang="en-US" sz="2400" dirty="0">
              <a:solidFill>
                <a:schemeClr val="tx1"/>
              </a:solidFill>
            </a:endParaRPr>
          </a:p>
        </p:txBody>
      </p:sp>
      <p:sp>
        <p:nvSpPr>
          <p:cNvPr id="3" name="AutoShape 4" descr="ঝোপে  ঝাড়ে হাটা এর চিত্র ফলাফ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ঝোপে  ঝাড়ে হাটা এর চিত্র ফলাফল"/>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p:nvPr/>
        </p:nvSpPr>
        <p:spPr>
          <a:xfrm>
            <a:off x="1492061" y="5406382"/>
            <a:ext cx="3575528" cy="474162"/>
          </a:xfrm>
          <a:prstGeom prst="rect">
            <a:avLst/>
          </a:prstGeom>
          <a:solidFill>
            <a:srgbClr val="FF9999"/>
          </a:solid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1400" dirty="0" smtClean="0">
                <a:solidFill>
                  <a:schemeClr val="tx1"/>
                </a:solidFill>
                <a:latin typeface="NikoshBAN" panose="02000000000000000000" pitchFamily="2" charset="0"/>
                <a:cs typeface="NikoshBAN" panose="02000000000000000000" pitchFamily="2" charset="0"/>
              </a:rPr>
              <a:t>জমিতে কীটনাশক ও রাসায়নিক সার ব্যবহার করা যাবেনা।  </a:t>
            </a:r>
            <a:endParaRPr lang="en-US" sz="1400" dirty="0">
              <a:solidFill>
                <a:schemeClr val="tx1"/>
              </a:solidFill>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436" y="1844537"/>
            <a:ext cx="4324043" cy="2776327"/>
          </a:xfrm>
          <a:prstGeom prst="round2DiagRect">
            <a:avLst>
              <a:gd name="adj1" fmla="val 0"/>
              <a:gd name="adj2" fmla="val 98"/>
            </a:avLst>
          </a:prstGeom>
          <a:ln w="38100" cap="sq">
            <a:solidFill>
              <a:srgbClr val="00B0F0"/>
            </a:solidFill>
            <a:miter lim="800000"/>
          </a:ln>
          <a:effectLst/>
        </p:spPr>
      </p:pic>
      <p:pic>
        <p:nvPicPr>
          <p:cNvPr id="18" name="Picture 17" descr="2010-12-15-20-04-25-7-dhaka-the-capital-of-bangladesh-is-now-facing-wit.jpeg"/>
          <p:cNvPicPr>
            <a:picLocks noChangeAspect="1"/>
          </p:cNvPicPr>
          <p:nvPr/>
        </p:nvPicPr>
        <p:blipFill rotWithShape="1">
          <a:blip r:embed="rId4">
            <a:lum bright="10000"/>
          </a:blip>
          <a:srcRect l="4442"/>
          <a:stretch/>
        </p:blipFill>
        <p:spPr>
          <a:xfrm>
            <a:off x="6998673" y="1844537"/>
            <a:ext cx="4117270" cy="2717478"/>
          </a:xfrm>
          <a:prstGeom prst="rect">
            <a:avLst/>
          </a:prstGeom>
          <a:solidFill>
            <a:srgbClr val="FFFFFF">
              <a:shade val="85000"/>
            </a:srgbClr>
          </a:solidFill>
          <a:ln w="28575" cap="sq">
            <a:solidFill>
              <a:srgbClr val="9A169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5" name="Straight Connector 24"/>
          <p:cNvCxnSpPr/>
          <p:nvPr/>
        </p:nvCxnSpPr>
        <p:spPr>
          <a:xfrm>
            <a:off x="520701" y="49530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6348594" y="492919"/>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29" name="Rectangle 28"/>
          <p:cNvSpPr/>
          <p:nvPr/>
        </p:nvSpPr>
        <p:spPr>
          <a:xfrm>
            <a:off x="935602" y="936286"/>
            <a:ext cx="3070113" cy="408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 </a:t>
            </a:r>
            <a:r>
              <a:rPr lang="en-US" sz="2000" b="1" dirty="0" err="1"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কিভাবে</a:t>
            </a:r>
            <a:r>
              <a:rPr lang="en-US" sz="2000" b="1" dirty="0"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 </a:t>
            </a:r>
            <a:r>
              <a:rPr lang="en-US" sz="2000" b="1" dirty="0" err="1"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পানি</a:t>
            </a:r>
            <a:r>
              <a:rPr lang="en-US" sz="2000" b="1" dirty="0"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 </a:t>
            </a:r>
            <a:r>
              <a:rPr lang="en-US" sz="2000" b="1" dirty="0" err="1"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দূষণ</a:t>
            </a:r>
            <a:r>
              <a:rPr lang="en-US" sz="2000" b="1" dirty="0"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 </a:t>
            </a:r>
            <a:r>
              <a:rPr lang="en-US" sz="2000" b="1" dirty="0" err="1"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রোধ</a:t>
            </a:r>
            <a:r>
              <a:rPr lang="en-US" sz="2000" b="1" dirty="0"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 </a:t>
            </a:r>
            <a:r>
              <a:rPr lang="en-US" sz="2000" b="1" dirty="0" err="1"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করা</a:t>
            </a:r>
            <a:r>
              <a:rPr lang="en-US" sz="2000" b="1" dirty="0"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 </a:t>
            </a:r>
            <a:r>
              <a:rPr lang="en-US" sz="2000" b="1" dirty="0" err="1"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যায়</a:t>
            </a:r>
            <a:r>
              <a:rPr lang="en-US" sz="2000" b="1" dirty="0"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a:t>
            </a:r>
            <a:r>
              <a:rPr lang="en-US" sz="2800" b="1" dirty="0"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 </a:t>
            </a:r>
            <a:endParaRPr lang="en-US" sz="1600" dirty="0"/>
          </a:p>
        </p:txBody>
      </p:sp>
      <p:sp>
        <p:nvSpPr>
          <p:cNvPr id="30" name="Rectangle 29"/>
          <p:cNvSpPr/>
          <p:nvPr/>
        </p:nvSpPr>
        <p:spPr>
          <a:xfrm>
            <a:off x="935602" y="922823"/>
            <a:ext cx="1976882" cy="408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2400" b="1" dirty="0" smtClean="0">
                <a:ln>
                  <a:solidFill>
                    <a:srgbClr val="7030A0"/>
                  </a:solidFill>
                </a:ln>
                <a:solidFill>
                  <a:schemeClr val="accent2">
                    <a:lumMod val="50000"/>
                  </a:schemeClr>
                </a:solidFill>
                <a:latin typeface="NikoshBAN" panose="02000000000000000000" pitchFamily="2" charset="0"/>
                <a:cs typeface="NikoshBAN" panose="02000000000000000000" pitchFamily="2" charset="0"/>
              </a:rPr>
              <a:t> এসো দেখি ও বলি </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p:tgtEl>
                                          <p:spTgt spid="29"/>
                                        </p:tgtEl>
                                        <p:attrNameLst>
                                          <p:attrName>ppt_x</p:attrName>
                                        </p:attrNameLst>
                                      </p:cBhvr>
                                      <p:tavLst>
                                        <p:tav tm="0">
                                          <p:val>
                                            <p:strVal val="#ppt_x-#ppt_w*1.125000"/>
                                          </p:val>
                                        </p:tav>
                                        <p:tav tm="100000">
                                          <p:val>
                                            <p:strVal val="#ppt_x"/>
                                          </p:val>
                                        </p:tav>
                                      </p:tavLst>
                                    </p:anim>
                                    <p:animEffect transition="in" filter="wipe(right)">
                                      <p:cBhvr>
                                        <p:cTn id="8" dur="10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xit" presetSubtype="8" fill="hold" grpId="1" nodeType="clickEffect">
                                  <p:stCondLst>
                                    <p:cond delay="0"/>
                                  </p:stCondLst>
                                  <p:childTnLst>
                                    <p:anim calcmode="lin" valueType="num">
                                      <p:cBhvr additive="base">
                                        <p:cTn id="12" dur="1000"/>
                                        <p:tgtEl>
                                          <p:spTgt spid="29"/>
                                        </p:tgtEl>
                                        <p:attrNameLst>
                                          <p:attrName>ppt_x</p:attrName>
                                        </p:attrNameLst>
                                      </p:cBhvr>
                                      <p:tavLst>
                                        <p:tav tm="0">
                                          <p:val>
                                            <p:strVal val="#ppt_x"/>
                                          </p:val>
                                        </p:tav>
                                        <p:tav tm="100000">
                                          <p:val>
                                            <p:strVal val="#ppt_x-#ppt_w*1.125000"/>
                                          </p:val>
                                        </p:tav>
                                      </p:tavLst>
                                    </p:anim>
                                    <p:animEffect transition="out" filter="wipe(left)">
                                      <p:cBhvr>
                                        <p:cTn id="13" dur="1000"/>
                                        <p:tgtEl>
                                          <p:spTgt spid="29"/>
                                        </p:tgtEl>
                                      </p:cBhvr>
                                    </p:animEffect>
                                    <p:set>
                                      <p:cBhvr>
                                        <p:cTn id="14" dur="1" fill="hold">
                                          <p:stCondLst>
                                            <p:cond delay="999"/>
                                          </p:stCondLst>
                                        </p:cTn>
                                        <p:tgtEl>
                                          <p:spTgt spid="29"/>
                                        </p:tgtEl>
                                        <p:attrNameLst>
                                          <p:attrName>style.visibility</p:attrName>
                                        </p:attrNameLst>
                                      </p:cBhvr>
                                      <p:to>
                                        <p:strVal val="hidden"/>
                                      </p:to>
                                    </p:set>
                                  </p:childTnLst>
                                </p:cTn>
                              </p:par>
                              <p:par>
                                <p:cTn id="15" presetID="12" presetClass="entr" presetSubtype="8"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900"/>
                                        <p:tgtEl>
                                          <p:spTgt spid="30"/>
                                        </p:tgtEl>
                                        <p:attrNameLst>
                                          <p:attrName>ppt_x</p:attrName>
                                        </p:attrNameLst>
                                      </p:cBhvr>
                                      <p:tavLst>
                                        <p:tav tm="0">
                                          <p:val>
                                            <p:strVal val="#ppt_x-#ppt_w*1.125000"/>
                                          </p:val>
                                        </p:tav>
                                        <p:tav tm="100000">
                                          <p:val>
                                            <p:strVal val="#ppt_x"/>
                                          </p:val>
                                        </p:tav>
                                      </p:tavLst>
                                    </p:anim>
                                    <p:animEffect transition="in" filter="wipe(right)">
                                      <p:cBhvr>
                                        <p:cTn id="18" dur="9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1000" fill="hold"/>
                                        <p:tgtEl>
                                          <p:spTgt spid="23"/>
                                        </p:tgtEl>
                                        <p:attrNameLst>
                                          <p:attrName>ppt_w</p:attrName>
                                        </p:attrNameLst>
                                      </p:cBhvr>
                                      <p:tavLst>
                                        <p:tav tm="0">
                                          <p:val>
                                            <p:fltVal val="0"/>
                                          </p:val>
                                        </p:tav>
                                        <p:tav tm="100000">
                                          <p:val>
                                            <p:strVal val="#ppt_w"/>
                                          </p:val>
                                        </p:tav>
                                      </p:tavLst>
                                    </p:anim>
                                    <p:anim calcmode="lin" valueType="num">
                                      <p:cBhvr>
                                        <p:cTn id="24" dur="1000" fill="hold"/>
                                        <p:tgtEl>
                                          <p:spTgt spid="23"/>
                                        </p:tgtEl>
                                        <p:attrNameLst>
                                          <p:attrName>ppt_h</p:attrName>
                                        </p:attrNameLst>
                                      </p:cBhvr>
                                      <p:tavLst>
                                        <p:tav tm="0">
                                          <p:val>
                                            <p:fltVal val="0"/>
                                          </p:val>
                                        </p:tav>
                                        <p:tav tm="100000">
                                          <p:val>
                                            <p:strVal val="#ppt_h"/>
                                          </p:val>
                                        </p:tav>
                                      </p:tavLst>
                                    </p:anim>
                                    <p:anim calcmode="lin" valueType="num">
                                      <p:cBhvr>
                                        <p:cTn id="25" dur="1000" fill="hold"/>
                                        <p:tgtEl>
                                          <p:spTgt spid="23"/>
                                        </p:tgtEl>
                                        <p:attrNameLst>
                                          <p:attrName>style.rotation</p:attrName>
                                        </p:attrNameLst>
                                      </p:cBhvr>
                                      <p:tavLst>
                                        <p:tav tm="0">
                                          <p:val>
                                            <p:fltVal val="90"/>
                                          </p:val>
                                        </p:tav>
                                        <p:tav tm="100000">
                                          <p:val>
                                            <p:fltVal val="0"/>
                                          </p:val>
                                        </p:tav>
                                      </p:tavLst>
                                    </p:anim>
                                    <p:animEffect transition="in" filter="fade">
                                      <p:cBhvr>
                                        <p:cTn id="26" dur="1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fltVal val="0"/>
                                          </p:val>
                                        </p:tav>
                                        <p:tav tm="100000">
                                          <p:val>
                                            <p:strVal val="#ppt_w"/>
                                          </p:val>
                                        </p:tav>
                                      </p:tavLst>
                                    </p:anim>
                                    <p:anim calcmode="lin" valueType="num">
                                      <p:cBhvr>
                                        <p:cTn id="39" dur="1000" fill="hold"/>
                                        <p:tgtEl>
                                          <p:spTgt spid="18"/>
                                        </p:tgtEl>
                                        <p:attrNameLst>
                                          <p:attrName>ppt_h</p:attrName>
                                        </p:attrNameLst>
                                      </p:cBhvr>
                                      <p:tavLst>
                                        <p:tav tm="0">
                                          <p:val>
                                            <p:fltVal val="0"/>
                                          </p:val>
                                        </p:tav>
                                        <p:tav tm="100000">
                                          <p:val>
                                            <p:strVal val="#ppt_h"/>
                                          </p:val>
                                        </p:tav>
                                      </p:tavLst>
                                    </p:anim>
                                    <p:anim calcmode="lin" valueType="num">
                                      <p:cBhvr>
                                        <p:cTn id="40" dur="1000" fill="hold"/>
                                        <p:tgtEl>
                                          <p:spTgt spid="18"/>
                                        </p:tgtEl>
                                        <p:attrNameLst>
                                          <p:attrName>style.rotation</p:attrName>
                                        </p:attrNameLst>
                                      </p:cBhvr>
                                      <p:tavLst>
                                        <p:tav tm="0">
                                          <p:val>
                                            <p:fltVal val="90"/>
                                          </p:val>
                                        </p:tav>
                                        <p:tav tm="100000">
                                          <p:val>
                                            <p:fltVal val="0"/>
                                          </p:val>
                                        </p:tav>
                                      </p:tavLst>
                                    </p:anim>
                                    <p:animEffect transition="in" filter="fade">
                                      <p:cBhvr>
                                        <p:cTn id="41" dur="1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4" grpId="0" animBg="1"/>
      <p:bldP spid="29" grpId="0" animBg="1"/>
      <p:bldP spid="29" grpId="1"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7463" y="-34925"/>
            <a:ext cx="12192000" cy="6858000"/>
          </a:xfrm>
          <a:prstGeom prst="frame">
            <a:avLst>
              <a:gd name="adj1" fmla="val 1621"/>
            </a:avLst>
          </a:prstGeom>
          <a:solidFill>
            <a:srgbClr val="E2A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7" name="Straight Connector 6"/>
          <p:cNvCxnSpPr/>
          <p:nvPr/>
        </p:nvCxnSpPr>
        <p:spPr>
          <a:xfrm>
            <a:off x="382588" y="377825"/>
            <a:ext cx="0" cy="6102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1790363" y="377825"/>
            <a:ext cx="14287" cy="610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2588" y="6480175"/>
            <a:ext cx="11407775"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2588" y="377825"/>
            <a:ext cx="11422062"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9575" y="-5722938"/>
            <a:ext cx="11407775"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34988" y="5302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55625" y="6327775"/>
            <a:ext cx="11082338"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1637963" y="530225"/>
            <a:ext cx="0" cy="580390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549275" y="544513"/>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34" name="Rectangle 33"/>
          <p:cNvSpPr/>
          <p:nvPr/>
        </p:nvSpPr>
        <p:spPr>
          <a:xfrm>
            <a:off x="7259501" y="5460642"/>
            <a:ext cx="3545874" cy="341432"/>
          </a:xfrm>
          <a:prstGeom prst="rect">
            <a:avLst/>
          </a:prstGeom>
          <a:solidFill>
            <a:srgbClr val="FF9999"/>
          </a:solid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1400" dirty="0" smtClean="0">
                <a:solidFill>
                  <a:schemeClr val="tx1"/>
                </a:solidFill>
                <a:latin typeface="NikoshBAN" panose="02000000000000000000" pitchFamily="2" charset="0"/>
                <a:cs typeface="NikoshBAN" panose="02000000000000000000" pitchFamily="2" charset="0"/>
              </a:rPr>
              <a:t>খাল-বিল কিংবা নদীতে ভাসমান ময়লা-আবর্জনা কুড়িয়ে। </a:t>
            </a:r>
            <a:endParaRPr lang="en-US" sz="1400" dirty="0">
              <a:solidFill>
                <a:schemeClr val="tx1"/>
              </a:solidFill>
            </a:endParaRPr>
          </a:p>
        </p:txBody>
      </p:sp>
      <p:sp>
        <p:nvSpPr>
          <p:cNvPr id="3" name="AutoShape 4" descr="ঝোপে  ঝাড়ে হাটা এর চিত্র ফলাফ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ঝোপে  ঝাড়ে হাটা এর চিত্র ফলাফল"/>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p:nvPr/>
        </p:nvSpPr>
        <p:spPr>
          <a:xfrm>
            <a:off x="1492061" y="5564994"/>
            <a:ext cx="3182970" cy="315550"/>
          </a:xfrm>
          <a:prstGeom prst="rect">
            <a:avLst/>
          </a:prstGeom>
          <a:solidFill>
            <a:srgbClr val="FF9999"/>
          </a:solid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smtClean="0">
                <a:solidFill>
                  <a:schemeClr val="tx1"/>
                </a:solidFill>
                <a:latin typeface="NikoshBAN" panose="02000000000000000000" pitchFamily="2" charset="0"/>
                <a:cs typeface="NikoshBAN" panose="02000000000000000000" pitchFamily="2" charset="0"/>
              </a:rPr>
              <a:t> </a:t>
            </a:r>
            <a:r>
              <a:rPr lang="bn-BD" sz="1400" dirty="0" smtClean="0">
                <a:solidFill>
                  <a:schemeClr val="tx1"/>
                </a:solidFill>
                <a:latin typeface="NikoshBAN" panose="02000000000000000000" pitchFamily="2" charset="0"/>
                <a:cs typeface="NikoshBAN" panose="02000000000000000000" pitchFamily="2" charset="0"/>
              </a:rPr>
              <a:t>সমুদ্র সৈকতে পড়ে থাকা ময়লা কুড়িয়ে।</a:t>
            </a:r>
            <a:endParaRPr lang="en-US" sz="1400" dirty="0">
              <a:solidFill>
                <a:schemeClr val="tx1"/>
              </a:solidFill>
            </a:endParaRPr>
          </a:p>
        </p:txBody>
      </p:sp>
      <p:cxnSp>
        <p:nvCxnSpPr>
          <p:cNvPr id="25" name="Straight Connector 24"/>
          <p:cNvCxnSpPr/>
          <p:nvPr/>
        </p:nvCxnSpPr>
        <p:spPr>
          <a:xfrm>
            <a:off x="520701" y="49530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6177144" y="525463"/>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pic>
        <p:nvPicPr>
          <p:cNvPr id="31" name="Picture 2" descr="C:\Users\ATAUR RAHMAN\Desktop\IMG_20160410_0913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719" t="16850" r="7619" b="10114"/>
          <a:stretch/>
        </p:blipFill>
        <p:spPr bwMode="auto">
          <a:xfrm rot="5400000">
            <a:off x="1747467" y="934465"/>
            <a:ext cx="3144459" cy="42359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TAUR RAHMAN\Desktop\New folder\gh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1026" y="1413675"/>
            <a:ext cx="4232124" cy="314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34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outVertical)">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 y="-1"/>
            <a:ext cx="12192000" cy="6824663"/>
          </a:xfrm>
          <a:prstGeom prst="rect">
            <a:avLst/>
          </a:prstGeom>
          <a:solidFill>
            <a:srgbClr val="F0EAE8"/>
          </a:solidFill>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Frame 4"/>
          <p:cNvSpPr/>
          <p:nvPr/>
        </p:nvSpPr>
        <p:spPr>
          <a:xfrm>
            <a:off x="0" y="16669"/>
            <a:ext cx="12192000" cy="6858000"/>
          </a:xfrm>
          <a:prstGeom prst="frame">
            <a:avLst>
              <a:gd name="adj1" fmla="val 3288"/>
            </a:avLst>
          </a:prstGeom>
          <a:solidFill>
            <a:srgbClr val="E2A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7" name="Straight Connector 6"/>
          <p:cNvCxnSpPr/>
          <p:nvPr/>
        </p:nvCxnSpPr>
        <p:spPr>
          <a:xfrm>
            <a:off x="382588" y="377825"/>
            <a:ext cx="0" cy="6102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1790363" y="377825"/>
            <a:ext cx="14287" cy="610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2588" y="6480175"/>
            <a:ext cx="11407775"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2588" y="377825"/>
            <a:ext cx="11422062"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9575" y="-5722938"/>
            <a:ext cx="11407775" cy="0"/>
          </a:xfrm>
          <a:prstGeom prst="line">
            <a:avLst/>
          </a:prstGeom>
        </p:spPr>
        <p:style>
          <a:lnRef idx="3">
            <a:schemeClr val="dk1"/>
          </a:lnRef>
          <a:fillRef idx="0">
            <a:schemeClr val="dk1"/>
          </a:fillRef>
          <a:effectRef idx="2">
            <a:schemeClr val="dk1"/>
          </a:effectRef>
          <a:fontRef idx="minor">
            <a:schemeClr val="tx1"/>
          </a:fontRef>
        </p:style>
      </p:cxnSp>
      <p:sp>
        <p:nvSpPr>
          <p:cNvPr id="34" name="Oval 33"/>
          <p:cNvSpPr/>
          <p:nvPr/>
        </p:nvSpPr>
        <p:spPr>
          <a:xfrm>
            <a:off x="11014075" y="3160713"/>
            <a:ext cx="615950" cy="503237"/>
          </a:xfrm>
          <a:prstGeom prst="ellipse">
            <a:avLst/>
          </a:prstGeom>
          <a:solidFill>
            <a:srgbClr val="F0EA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extBox 17"/>
          <p:cNvSpPr txBox="1">
            <a:spLocks noChangeArrowheads="1"/>
          </p:cNvSpPr>
          <p:nvPr/>
        </p:nvSpPr>
        <p:spPr bwMode="auto">
          <a:xfrm>
            <a:off x="563563" y="554845"/>
            <a:ext cx="3073613" cy="646331"/>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bn-BD" sz="3600" dirty="0">
                <a:latin typeface="NikoshBAN" panose="02000000000000000000" pitchFamily="2" charset="0"/>
                <a:cs typeface="NikoshBAN" panose="02000000000000000000" pitchFamily="2" charset="0"/>
              </a:rPr>
              <a:t>এসো জেনে নিইঃ      </a:t>
            </a:r>
            <a:endParaRPr lang="en-US" sz="3600" dirty="0">
              <a:latin typeface="NikoshBAN" panose="02000000000000000000" pitchFamily="2" charset="0"/>
              <a:cs typeface="NikoshBAN" panose="02000000000000000000" pitchFamily="2" charset="0"/>
            </a:endParaRPr>
          </a:p>
        </p:txBody>
      </p:sp>
      <p:sp>
        <p:nvSpPr>
          <p:cNvPr id="25" name="Rounded Rectangle 24"/>
          <p:cNvSpPr/>
          <p:nvPr/>
        </p:nvSpPr>
        <p:spPr>
          <a:xfrm>
            <a:off x="563563" y="1310703"/>
            <a:ext cx="11060111" cy="4899598"/>
          </a:xfrm>
          <a:prstGeom prst="roundRect">
            <a:avLst>
              <a:gd name="adj" fmla="val 0"/>
            </a:avLst>
          </a:prstGeom>
          <a:solidFill>
            <a:srgbClr val="A5E3C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bn-BD" sz="2400" dirty="0" smtClean="0">
                <a:solidFill>
                  <a:srgbClr val="C00000"/>
                </a:solidFill>
                <a:latin typeface="NikoshBAN" panose="02000000000000000000" pitchFamily="2" charset="0"/>
                <a:cs typeface="NikoshBAN" panose="02000000000000000000" pitchFamily="2" charset="0"/>
              </a:rPr>
              <a:t>মানুষের কর্মকাণ্ড পানি দূষণের প্রধান কারন।কৃষি কাজে ব্যবহৃত কীটনাশক,কলকারখানার রাসায়নিক দ্রব্য গৃহস্থালির বর্জ্যের মাধ্যমে পানি দূষিত হয়।এছাড়া নদী বা পুকুরে গরু ছাগল গোসল করানো এবং কাপড় চোপড় ধোয়ার কারনেও পানি দূষিত হয়।</a:t>
            </a:r>
          </a:p>
          <a:p>
            <a:pPr eaLnBrk="1" fontAlgn="auto" hangingPunct="1">
              <a:spcBef>
                <a:spcPts val="0"/>
              </a:spcBef>
              <a:spcAft>
                <a:spcPts val="0"/>
              </a:spcAft>
              <a:defRPr/>
            </a:pPr>
            <a:r>
              <a:rPr lang="bn-BD" sz="2400" dirty="0">
                <a:solidFill>
                  <a:srgbClr val="C00000"/>
                </a:solidFill>
                <a:latin typeface="NikoshBAN" panose="02000000000000000000" pitchFamily="2" charset="0"/>
                <a:cs typeface="NikoshBAN" panose="02000000000000000000" pitchFamily="2" charset="0"/>
              </a:rPr>
              <a:t> </a:t>
            </a:r>
            <a:r>
              <a:rPr lang="bn-BD" sz="2400" dirty="0" smtClean="0">
                <a:solidFill>
                  <a:srgbClr val="C00000"/>
                </a:solidFill>
                <a:latin typeface="NikoshBAN" panose="02000000000000000000" pitchFamily="2" charset="0"/>
                <a:cs typeface="NikoshBAN" panose="02000000000000000000" pitchFamily="2" charset="0"/>
              </a:rPr>
              <a:t>                                         পানি দূষণের কারনে জলজ প্রাণী মারা যাচ্ছে এবং জলজ খাদ্য শৃঙ্খলের ব্যাঘাত ঘটছে। এই দূষণের প্রভাব মানুষের উপরও পড়ছে। দূষিত পানি পান করে মানুষ ডায়রিয়া বা কলেরার মত পানি বাহিত রোগে আক্রান্ত হচ্ছে।</a:t>
            </a:r>
          </a:p>
          <a:p>
            <a:pPr eaLnBrk="1" fontAlgn="auto" hangingPunct="1">
              <a:spcBef>
                <a:spcPts val="0"/>
              </a:spcBef>
              <a:spcAft>
                <a:spcPts val="0"/>
              </a:spcAft>
              <a:defRPr/>
            </a:pPr>
            <a:r>
              <a:rPr lang="bn-BD" sz="2400" dirty="0" smtClean="0">
                <a:solidFill>
                  <a:srgbClr val="C00000"/>
                </a:solidFill>
                <a:latin typeface="NikoshBAN" panose="02000000000000000000" pitchFamily="2" charset="0"/>
                <a:cs typeface="NikoshBAN" panose="02000000000000000000" pitchFamily="2" charset="0"/>
              </a:rPr>
              <a:t> </a:t>
            </a:r>
          </a:p>
          <a:p>
            <a:pPr eaLnBrk="1" fontAlgn="auto" hangingPunct="1">
              <a:spcBef>
                <a:spcPts val="0"/>
              </a:spcBef>
              <a:spcAft>
                <a:spcPts val="0"/>
              </a:spcAft>
              <a:defRPr/>
            </a:pPr>
            <a:r>
              <a:rPr lang="bn-BD" sz="2400" dirty="0" smtClean="0">
                <a:solidFill>
                  <a:srgbClr val="C00000"/>
                </a:solidFill>
                <a:latin typeface="NikoshBAN" panose="02000000000000000000" pitchFamily="2" charset="0"/>
                <a:cs typeface="NikoshBAN" panose="02000000000000000000" pitchFamily="2" charset="0"/>
              </a:rPr>
              <a:t>কৃষিতে কীটনাশক এবং রাসায়নিক সারের ব্যবহার কমিয়ে আমরা পানি দূষণ প্রতিরোধ করতে পারি। এছাড়া রান্না ঘরের নিষ্কাশন নালায় ও টয়লেটে রাসায়নিক বর্জ্য এবং তেল না ফেলে পানি দূষণ রোধ করতে পারি। পুকুর, নদী,হ্রদ কিংবা সাগরে ময়লা-আবর্জনা না ফেলে পানি দূষণ কমাতে  পারি। সমুদ্র সৈকতে পড়ে থাকা ময়লা এবং হ্রদ কিংবা নদীতে ভাসমান ময়লা আবর্জনা কুড়িয়ে আমরা পানি পরিস্কার রাখতে পারি । </a:t>
            </a:r>
            <a:endParaRPr lang="en-US" sz="20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3386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300"/>
                                        <p:tgtEl>
                                          <p:spTgt spid="24"/>
                                        </p:tgtEl>
                                        <p:attrNameLst>
                                          <p:attrName>ppt_x</p:attrName>
                                        </p:attrNameLst>
                                      </p:cBhvr>
                                      <p:tavLst>
                                        <p:tav tm="0">
                                          <p:val>
                                            <p:strVal val="#ppt_x-#ppt_w*1.125000"/>
                                          </p:val>
                                        </p:tav>
                                        <p:tav tm="100000">
                                          <p:val>
                                            <p:strVal val="#ppt_x"/>
                                          </p:val>
                                        </p:tav>
                                      </p:tavLst>
                                    </p:anim>
                                    <p:animEffect transition="in" filter="wipe(right)">
                                      <p:cBhvr>
                                        <p:cTn id="8" dur="13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63" y="0"/>
            <a:ext cx="12192000" cy="6824663"/>
          </a:xfrm>
          <a:prstGeom prst="rect">
            <a:avLst/>
          </a:prstGeom>
          <a:solidFill>
            <a:srgbClr val="F0EAE8"/>
          </a:solidFill>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Frame 4"/>
          <p:cNvSpPr/>
          <p:nvPr/>
        </p:nvSpPr>
        <p:spPr>
          <a:xfrm>
            <a:off x="0" y="16669"/>
            <a:ext cx="12192000" cy="6858000"/>
          </a:xfrm>
          <a:prstGeom prst="frame">
            <a:avLst>
              <a:gd name="adj1" fmla="val 3288"/>
            </a:avLst>
          </a:prstGeom>
          <a:solidFill>
            <a:srgbClr val="E2A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7" name="Straight Connector 6"/>
          <p:cNvCxnSpPr/>
          <p:nvPr/>
        </p:nvCxnSpPr>
        <p:spPr>
          <a:xfrm>
            <a:off x="382588" y="377825"/>
            <a:ext cx="0" cy="6102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1790363" y="377825"/>
            <a:ext cx="14287" cy="610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2588" y="6480175"/>
            <a:ext cx="11407775"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2588" y="377825"/>
            <a:ext cx="11422062"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9575" y="-5722938"/>
            <a:ext cx="11407775"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34988" y="5302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55625" y="6327775"/>
            <a:ext cx="11082338"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1637963" y="530225"/>
            <a:ext cx="0" cy="580390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549275" y="544513"/>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34" name="Oval 33"/>
          <p:cNvSpPr/>
          <p:nvPr/>
        </p:nvSpPr>
        <p:spPr>
          <a:xfrm>
            <a:off x="11014075" y="3160713"/>
            <a:ext cx="615950" cy="503237"/>
          </a:xfrm>
          <a:prstGeom prst="ellipse">
            <a:avLst/>
          </a:prstGeom>
          <a:solidFill>
            <a:srgbClr val="F0EA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942490" y="1831181"/>
            <a:ext cx="2014673" cy="487680"/>
          </a:xfrm>
          <a:prstGeom prst="rect">
            <a:avLst/>
          </a:prstGeom>
          <a:solidFill>
            <a:srgbClr val="FFCCCC"/>
          </a:solidFill>
          <a:ln>
            <a:solidFill>
              <a:srgbClr val="FFFF00"/>
            </a:solidFill>
          </a:ln>
        </p:spPr>
        <p:style>
          <a:lnRef idx="1">
            <a:schemeClr val="accent2"/>
          </a:lnRef>
          <a:fillRef idx="2">
            <a:schemeClr val="accent2"/>
          </a:fillRef>
          <a:effectRef idx="1">
            <a:schemeClr val="accent2"/>
          </a:effectRef>
          <a:fontRef idx="minor">
            <a:schemeClr val="dk1"/>
          </a:fontRef>
        </p:style>
        <p:txBody>
          <a:bodyPr anchor="ctr"/>
          <a:lstStyle/>
          <a:p>
            <a:pPr>
              <a:defRPr/>
            </a:pPr>
            <a:r>
              <a:rPr lang="bn-BD" sz="3200" dirty="0">
                <a:solidFill>
                  <a:schemeClr val="tx1"/>
                </a:solidFill>
                <a:latin typeface="NikoshBAN" panose="02000000000000000000" pitchFamily="2" charset="0"/>
                <a:cs typeface="NikoshBAN" panose="02000000000000000000" pitchFamily="2" charset="0"/>
              </a:rPr>
              <a:t> </a:t>
            </a:r>
            <a:r>
              <a:rPr lang="bn-BD" sz="32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দলে কর </a:t>
            </a:r>
            <a:endParaRPr lang="en-US" sz="2000" dirty="0">
              <a:solidFill>
                <a:schemeClr val="tx1"/>
              </a:solidFill>
            </a:endParaRPr>
          </a:p>
        </p:txBody>
      </p:sp>
      <p:sp>
        <p:nvSpPr>
          <p:cNvPr id="16" name="Rectangle 15"/>
          <p:cNvSpPr/>
          <p:nvPr/>
        </p:nvSpPr>
        <p:spPr>
          <a:xfrm>
            <a:off x="3942490" y="2809460"/>
            <a:ext cx="7271521" cy="2371345"/>
          </a:xfrm>
          <a:prstGeom prst="rect">
            <a:avLst/>
          </a:prstGeom>
          <a:solidFill>
            <a:srgbClr val="FFCCCC"/>
          </a:solid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Wingdings" panose="05000000000000000000" pitchFamily="2" charset="2"/>
              <a:buChar char="v"/>
              <a:defRPr/>
            </a:pPr>
            <a:r>
              <a:rPr lang="bn-BD" sz="2800" dirty="0" smtClean="0">
                <a:ln>
                  <a:solidFill>
                    <a:schemeClr val="tx1">
                      <a:lumMod val="95000"/>
                      <a:lumOff val="5000"/>
                    </a:schemeClr>
                  </a:solidFill>
                </a:ln>
                <a:solidFill>
                  <a:srgbClr val="002060"/>
                </a:solidFill>
                <a:latin typeface="NikoshBAN" panose="02000000000000000000" pitchFamily="2" charset="0"/>
                <a:cs typeface="NikoshBAN" panose="02000000000000000000" pitchFamily="2" charset="0"/>
              </a:rPr>
              <a:t>পানি </a:t>
            </a:r>
            <a:r>
              <a:rPr lang="bn-BD" sz="2800" dirty="0">
                <a:ln>
                  <a:solidFill>
                    <a:schemeClr val="tx1">
                      <a:lumMod val="95000"/>
                      <a:lumOff val="5000"/>
                    </a:schemeClr>
                  </a:solidFill>
                </a:ln>
                <a:solidFill>
                  <a:srgbClr val="002060"/>
                </a:solidFill>
                <a:latin typeface="NikoshBAN" panose="02000000000000000000" pitchFamily="2" charset="0"/>
                <a:cs typeface="NikoshBAN" panose="02000000000000000000" pitchFamily="2" charset="0"/>
              </a:rPr>
              <a:t>দূষণ প্রতিরোধের উপায় গুলো কী কী ? </a:t>
            </a:r>
          </a:p>
          <a:p>
            <a:pPr marL="457200" indent="-457200">
              <a:buFont typeface="Wingdings" panose="05000000000000000000" pitchFamily="2" charset="2"/>
              <a:buChar char="v"/>
              <a:defRPr/>
            </a:pPr>
            <a:r>
              <a:rPr lang="bn-BD" sz="2800" dirty="0" smtClean="0">
                <a:ln>
                  <a:solidFill>
                    <a:schemeClr val="tx1">
                      <a:lumMod val="95000"/>
                      <a:lumOff val="5000"/>
                    </a:schemeClr>
                  </a:solidFill>
                </a:ln>
                <a:solidFill>
                  <a:srgbClr val="002060"/>
                </a:solidFill>
                <a:latin typeface="NikoshBAN" panose="02000000000000000000" pitchFamily="2" charset="0"/>
                <a:cs typeface="NikoshBAN" panose="02000000000000000000" pitchFamily="2" charset="0"/>
              </a:rPr>
              <a:t>হঠাৎ লক্ষ্য করলে তোমার বন্ধু করিমের এলাকায় অপরিকল্পিতভাবে পানি দূষণ করা হচ্ছে।এর ফলে এলাকাবাসী কী কী সমস্যার সন্মূখীন হতে পারে বলে তুমি মনে কর? </a:t>
            </a:r>
            <a:endParaRPr lang="en-US" sz="2800" dirty="0">
              <a:ln>
                <a:solidFill>
                  <a:schemeClr val="tx1">
                    <a:lumMod val="95000"/>
                    <a:lumOff val="5000"/>
                  </a:schemeClr>
                </a:solidFill>
              </a:ln>
              <a:solidFill>
                <a:srgbClr val="002060"/>
              </a:solidFill>
              <a:latin typeface="NikoshBAN" panose="02000000000000000000" pitchFamily="2" charset="0"/>
              <a:cs typeface="NikoshBAN" panose="02000000000000000000" pitchFamily="2" charset="0"/>
            </a:endParaRPr>
          </a:p>
        </p:txBody>
      </p:sp>
      <p:pic>
        <p:nvPicPr>
          <p:cNvPr id="1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284" y="1831181"/>
            <a:ext cx="292735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9645385" y="738982"/>
            <a:ext cx="1568627" cy="442514"/>
          </a:xfrm>
          <a:prstGeom prst="rect">
            <a:avLst/>
          </a:prstGeom>
          <a:solidFill>
            <a:srgbClr val="79BBB5"/>
          </a:solidFill>
          <a:ln w="381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bn-BD" sz="2800" dirty="0" smtClean="0">
                <a:ln>
                  <a:solidFill>
                    <a:schemeClr val="tx1">
                      <a:lumMod val="95000"/>
                      <a:lumOff val="5000"/>
                    </a:schemeClr>
                  </a:solidFill>
                </a:ln>
                <a:solidFill>
                  <a:srgbClr val="993366"/>
                </a:solidFill>
                <a:latin typeface="NikoshBAN" panose="02000000000000000000" pitchFamily="2" charset="0"/>
                <a:cs typeface="NikoshBAN" panose="02000000000000000000" pitchFamily="2" charset="0"/>
              </a:rPr>
              <a:t>মূল্যায়নঃ</a:t>
            </a:r>
            <a:r>
              <a:rPr lang="bn-BD" sz="5400" dirty="0" smtClean="0">
                <a:ln>
                  <a:solidFill>
                    <a:schemeClr val="tx1">
                      <a:lumMod val="95000"/>
                      <a:lumOff val="5000"/>
                    </a:schemeClr>
                  </a:solidFill>
                </a:ln>
                <a:solidFill>
                  <a:srgbClr val="993366"/>
                </a:solidFill>
                <a:latin typeface="NikoshBAN" panose="02000000000000000000" pitchFamily="2" charset="0"/>
                <a:cs typeface="NikoshBAN" panose="02000000000000000000" pitchFamily="2" charset="0"/>
              </a:rPr>
              <a:t> </a:t>
            </a:r>
            <a:r>
              <a:rPr lang="bn-BD" sz="4000" dirty="0" smtClean="0">
                <a:ln>
                  <a:solidFill>
                    <a:schemeClr val="tx1">
                      <a:lumMod val="95000"/>
                      <a:lumOff val="5000"/>
                    </a:schemeClr>
                  </a:solidFill>
                </a:ln>
                <a:solidFill>
                  <a:srgbClr val="993366"/>
                </a:solidFill>
                <a:latin typeface="NikoshBAN" panose="02000000000000000000" pitchFamily="2" charset="0"/>
                <a:cs typeface="NikoshBAN" panose="02000000000000000000" pitchFamily="2" charset="0"/>
              </a:rPr>
              <a:t>   </a:t>
            </a:r>
            <a:endParaRPr lang="en-US" sz="4000" dirty="0">
              <a:ln>
                <a:solidFill>
                  <a:schemeClr val="tx1">
                    <a:lumMod val="95000"/>
                    <a:lumOff val="5000"/>
                  </a:schemeClr>
                </a:solidFill>
              </a:ln>
              <a:solidFill>
                <a:srgbClr val="9933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27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p:tgtEl>
                                          <p:spTgt spid="15"/>
                                        </p:tgtEl>
                                        <p:attrNameLst>
                                          <p:attrName>ppt_x</p:attrName>
                                        </p:attrNameLst>
                                      </p:cBhvr>
                                      <p:tavLst>
                                        <p:tav tm="0">
                                          <p:val>
                                            <p:strVal val="#ppt_x-#ppt_w*1.125000"/>
                                          </p:val>
                                        </p:tav>
                                        <p:tav tm="100000">
                                          <p:val>
                                            <p:strVal val="#ppt_x"/>
                                          </p:val>
                                        </p:tav>
                                      </p:tavLst>
                                    </p:anim>
                                    <p:animEffect transition="in" filter="wipe(right)">
                                      <p:cBhvr>
                                        <p:cTn id="8" dur="1500"/>
                                        <p:tgtEl>
                                          <p:spTgt spid="15"/>
                                        </p:tgtEl>
                                      </p:cBhvr>
                                    </p:animEffect>
                                  </p:childTnLst>
                                </p:cTn>
                              </p:par>
                              <p:par>
                                <p:cTn id="9" presetID="2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9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 y="-1"/>
            <a:ext cx="12192000" cy="6824663"/>
          </a:xfrm>
          <a:prstGeom prst="rect">
            <a:avLst/>
          </a:prstGeom>
          <a:solidFill>
            <a:srgbClr val="F0EAE8"/>
          </a:solidFill>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Frame 4"/>
          <p:cNvSpPr/>
          <p:nvPr/>
        </p:nvSpPr>
        <p:spPr>
          <a:xfrm>
            <a:off x="0" y="16669"/>
            <a:ext cx="12192000" cy="6858000"/>
          </a:xfrm>
          <a:prstGeom prst="frame">
            <a:avLst>
              <a:gd name="adj1" fmla="val 3288"/>
            </a:avLst>
          </a:prstGeom>
          <a:solidFill>
            <a:srgbClr val="E2A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7" name="Straight Connector 6"/>
          <p:cNvCxnSpPr/>
          <p:nvPr/>
        </p:nvCxnSpPr>
        <p:spPr>
          <a:xfrm>
            <a:off x="382588" y="394494"/>
            <a:ext cx="0" cy="6102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1790363" y="377825"/>
            <a:ext cx="14287" cy="610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2588" y="6480175"/>
            <a:ext cx="11407775"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2588" y="377825"/>
            <a:ext cx="11422062"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9575" y="-5722938"/>
            <a:ext cx="11407775"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34988" y="5302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55625" y="6327775"/>
            <a:ext cx="11082338"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1637963" y="530225"/>
            <a:ext cx="0" cy="580390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549275" y="544513"/>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34" name="Oval 33"/>
          <p:cNvSpPr/>
          <p:nvPr/>
        </p:nvSpPr>
        <p:spPr>
          <a:xfrm>
            <a:off x="11014075" y="3160713"/>
            <a:ext cx="615950" cy="503237"/>
          </a:xfrm>
          <a:prstGeom prst="ellipse">
            <a:avLst/>
          </a:prstGeom>
          <a:solidFill>
            <a:srgbClr val="F0EA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2886543" y="1659643"/>
            <a:ext cx="2473248" cy="576604"/>
          </a:xfrm>
          <a:prstGeom prst="rect">
            <a:avLst/>
          </a:prstGeom>
          <a:solidFill>
            <a:srgbClr val="E2A69A"/>
          </a:solidFill>
          <a:ln w="381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3200" dirty="0" smtClean="0">
                <a:ln>
                  <a:solidFill>
                    <a:schemeClr val="tx1">
                      <a:lumMod val="95000"/>
                      <a:lumOff val="5000"/>
                    </a:schemeClr>
                  </a:solidFill>
                </a:ln>
                <a:solidFill>
                  <a:srgbClr val="7030A0"/>
                </a:solidFill>
                <a:latin typeface="NikoshBAN" panose="02000000000000000000" pitchFamily="2" charset="0"/>
                <a:cs typeface="NikoshBAN" panose="02000000000000000000" pitchFamily="2" charset="0"/>
              </a:rPr>
              <a:t> বাড়ির কাজ </a:t>
            </a:r>
            <a:endParaRPr lang="en-US" sz="3200" dirty="0">
              <a:ln>
                <a:solidFill>
                  <a:schemeClr val="tx1">
                    <a:lumMod val="95000"/>
                    <a:lumOff val="5000"/>
                  </a:schemeClr>
                </a:solidFill>
              </a:ln>
              <a:solidFill>
                <a:srgbClr val="7030A0"/>
              </a:solidFill>
              <a:latin typeface="NikoshBAN" panose="02000000000000000000" pitchFamily="2" charset="0"/>
              <a:cs typeface="NikoshBAN" panose="02000000000000000000" pitchFamily="2" charset="0"/>
            </a:endParaRPr>
          </a:p>
        </p:txBody>
      </p:sp>
      <p:sp>
        <p:nvSpPr>
          <p:cNvPr id="17" name="Rectangle 16"/>
          <p:cNvSpPr/>
          <p:nvPr/>
        </p:nvSpPr>
        <p:spPr>
          <a:xfrm>
            <a:off x="2876312" y="2726574"/>
            <a:ext cx="6398134" cy="2415042"/>
          </a:xfrm>
          <a:prstGeom prst="rect">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Wingdings" panose="05000000000000000000" pitchFamily="2" charset="2"/>
              <a:buChar char="v"/>
              <a:defRPr/>
            </a:pPr>
            <a:r>
              <a:rPr lang="bn-BD" sz="3200" dirty="0">
                <a:ln>
                  <a:solidFill>
                    <a:schemeClr val="tx1">
                      <a:lumMod val="95000"/>
                      <a:lumOff val="5000"/>
                    </a:schemeClr>
                  </a:solidFill>
                </a:ln>
                <a:solidFill>
                  <a:srgbClr val="002060"/>
                </a:solidFill>
                <a:latin typeface="NikoshBAN" panose="02000000000000000000" pitchFamily="2" charset="0"/>
                <a:cs typeface="NikoshBAN" panose="02000000000000000000" pitchFamily="2" charset="0"/>
              </a:rPr>
              <a:t>তোমার এলাকায় পানি দূষণ প্রতিরোধ করতে  তুমি প্রতিবেশীদের কী কী পরামর্শ দেবে? </a:t>
            </a:r>
            <a:endParaRPr lang="en-US" sz="3200" dirty="0">
              <a:ln>
                <a:solidFill>
                  <a:schemeClr val="tx1">
                    <a:lumMod val="95000"/>
                    <a:lumOff val="5000"/>
                  </a:schemeClr>
                </a:solidFill>
              </a:ln>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8794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100"/>
                                        <p:tgtEl>
                                          <p:spTgt spid="16"/>
                                        </p:tgtEl>
                                      </p:cBhvr>
                                    </p:animEffect>
                                  </p:childTnLst>
                                </p:cTn>
                              </p:par>
                              <p:par>
                                <p:cTn id="8" presetID="47"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 y="0"/>
            <a:ext cx="12192000" cy="6824663"/>
          </a:xfrm>
          <a:prstGeom prst="rect">
            <a:avLst/>
          </a:prstGeom>
          <a:solidFill>
            <a:srgbClr val="F0EAE8"/>
          </a:solidFill>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5" name="Frame 4"/>
          <p:cNvSpPr/>
          <p:nvPr/>
        </p:nvSpPr>
        <p:spPr>
          <a:xfrm>
            <a:off x="0" y="0"/>
            <a:ext cx="12192000" cy="6858000"/>
          </a:xfrm>
          <a:prstGeom prst="frame">
            <a:avLst>
              <a:gd name="adj1" fmla="val 3288"/>
            </a:avLst>
          </a:prstGeom>
          <a:solidFill>
            <a:srgbClr val="E2A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7" name="Straight Connector 6"/>
          <p:cNvCxnSpPr/>
          <p:nvPr/>
        </p:nvCxnSpPr>
        <p:spPr>
          <a:xfrm>
            <a:off x="382588" y="377825"/>
            <a:ext cx="0" cy="6102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1790363" y="377825"/>
            <a:ext cx="14287" cy="610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2588" y="6480175"/>
            <a:ext cx="11407775"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2588" y="377825"/>
            <a:ext cx="11422062"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9575" y="-5722938"/>
            <a:ext cx="11407775"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34988" y="5302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55625" y="6327775"/>
            <a:ext cx="11082338"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1637963" y="530225"/>
            <a:ext cx="0" cy="580390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549275" y="544513"/>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3" name="Rectangle 2"/>
          <p:cNvSpPr/>
          <p:nvPr/>
        </p:nvSpPr>
        <p:spPr>
          <a:xfrm rot="20784129">
            <a:off x="766708" y="893112"/>
            <a:ext cx="3867053" cy="1014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Wave2">
              <a:avLst/>
            </a:prstTxWarp>
          </a:bodyPr>
          <a:lstStyle/>
          <a:p>
            <a:pPr algn="ctr">
              <a:defRPr/>
            </a:pPr>
            <a:r>
              <a:rPr lang="bn-BD" sz="8800" dirty="0">
                <a:ln>
                  <a:solidFill>
                    <a:srgbClr val="FF5050"/>
                  </a:solidFill>
                </a:ln>
                <a:solidFill>
                  <a:srgbClr val="993366"/>
                </a:solidFill>
                <a:latin typeface="NikoshBAN" panose="02000000000000000000" pitchFamily="2" charset="0"/>
                <a:cs typeface="NikoshBAN" panose="02000000000000000000" pitchFamily="2" charset="0"/>
              </a:rPr>
              <a:t>সবার জন্য</a:t>
            </a:r>
            <a:endParaRPr lang="en-US" sz="8800" dirty="0">
              <a:ln>
                <a:solidFill>
                  <a:srgbClr val="FF5050"/>
                </a:solidFill>
              </a:ln>
              <a:solidFill>
                <a:srgbClr val="993366"/>
              </a:solidFill>
              <a:latin typeface="NikoshBAN" panose="02000000000000000000" pitchFamily="2" charset="0"/>
              <a:cs typeface="NikoshBAN" panose="02000000000000000000" pitchFamily="2" charset="0"/>
            </a:endParaRPr>
          </a:p>
        </p:txBody>
      </p:sp>
      <p:sp>
        <p:nvSpPr>
          <p:cNvPr id="23" name="Rectangle 22"/>
          <p:cNvSpPr/>
          <p:nvPr/>
        </p:nvSpPr>
        <p:spPr>
          <a:xfrm rot="20776346">
            <a:off x="7868272" y="4930357"/>
            <a:ext cx="3540667" cy="107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DoubleWave1">
              <a:avLst/>
            </a:prstTxWarp>
          </a:bodyPr>
          <a:lstStyle/>
          <a:p>
            <a:pPr algn="ctr">
              <a:defRPr/>
            </a:pPr>
            <a:r>
              <a:rPr lang="bn-BD" sz="3600" dirty="0">
                <a:ln>
                  <a:solidFill>
                    <a:srgbClr val="FF5050"/>
                  </a:solidFill>
                </a:ln>
                <a:solidFill>
                  <a:srgbClr val="993366"/>
                </a:solidFill>
                <a:latin typeface="NikoshBAN" panose="02000000000000000000" pitchFamily="2" charset="0"/>
                <a:cs typeface="NikoshBAN" panose="02000000000000000000" pitchFamily="2" charset="0"/>
              </a:rPr>
              <a:t>শুভ কামনা</a:t>
            </a:r>
            <a:endParaRPr lang="en-US" sz="3600" dirty="0">
              <a:ln>
                <a:solidFill>
                  <a:srgbClr val="FF5050"/>
                </a:solidFill>
              </a:ln>
              <a:solidFill>
                <a:srgbClr val="993366"/>
              </a:solidFill>
              <a:latin typeface="NikoshBAN" panose="02000000000000000000" pitchFamily="2" charset="0"/>
              <a:cs typeface="NikoshBAN" panose="02000000000000000000" pitchFamily="2" charset="0"/>
            </a:endParaRPr>
          </a:p>
        </p:txBody>
      </p:sp>
      <p:sp>
        <p:nvSpPr>
          <p:cNvPr id="16" name="Round Diagonal Corner Rectangle 15"/>
          <p:cNvSpPr/>
          <p:nvPr/>
        </p:nvSpPr>
        <p:spPr>
          <a:xfrm>
            <a:off x="3698514" y="1555447"/>
            <a:ext cx="5191367" cy="3546148"/>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2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338"/>
            <a:ext cx="12192000" cy="6824662"/>
          </a:xfrm>
          <a:prstGeom prst="rect">
            <a:avLst/>
          </a:prstGeom>
          <a:solidFill>
            <a:srgbClr val="F0EAE8"/>
          </a:solidFill>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Frame 4"/>
          <p:cNvSpPr/>
          <p:nvPr/>
        </p:nvSpPr>
        <p:spPr>
          <a:xfrm>
            <a:off x="0" y="0"/>
            <a:ext cx="12192000" cy="6858000"/>
          </a:xfrm>
          <a:prstGeom prst="frame">
            <a:avLst>
              <a:gd name="adj1" fmla="val 1955"/>
            </a:avLst>
          </a:prstGeom>
          <a:solidFill>
            <a:srgbClr val="E2A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7" name="Straight Connector 6"/>
          <p:cNvCxnSpPr/>
          <p:nvPr/>
        </p:nvCxnSpPr>
        <p:spPr>
          <a:xfrm>
            <a:off x="382588" y="377825"/>
            <a:ext cx="0" cy="6102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1790363" y="377825"/>
            <a:ext cx="14287" cy="610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2588" y="6480175"/>
            <a:ext cx="11407775"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2588" y="377825"/>
            <a:ext cx="11422062"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9575" y="-5722938"/>
            <a:ext cx="11407775"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34988" y="5302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55625" y="6327775"/>
            <a:ext cx="11082338"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1637963" y="530225"/>
            <a:ext cx="0" cy="580390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549275" y="544513"/>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4464050" y="838200"/>
            <a:ext cx="2925763" cy="639763"/>
          </a:xfrm>
          <a:prstGeom prst="rect">
            <a:avLst/>
          </a:prstGeom>
          <a:noFill/>
          <a:ln w="3810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bn-BD" sz="5400" dirty="0">
                <a:ln>
                  <a:solidFill>
                    <a:srgbClr val="A2728B"/>
                  </a:solidFill>
                </a:ln>
                <a:solidFill>
                  <a:srgbClr val="993366"/>
                </a:solidFill>
                <a:latin typeface="NikoshBAN" panose="02000000000000000000" pitchFamily="2" charset="0"/>
                <a:cs typeface="NikoshBAN" panose="02000000000000000000" pitchFamily="2" charset="0"/>
              </a:rPr>
              <a:t>পরিচিতি</a:t>
            </a:r>
            <a:r>
              <a:rPr lang="bn-BD" sz="4000" dirty="0">
                <a:solidFill>
                  <a:srgbClr val="993366"/>
                </a:solidFill>
                <a:latin typeface="NikoshBAN" panose="02000000000000000000" pitchFamily="2" charset="0"/>
                <a:cs typeface="NikoshBAN" panose="02000000000000000000" pitchFamily="2" charset="0"/>
              </a:rPr>
              <a:t> </a:t>
            </a:r>
            <a:endParaRPr lang="en-US" sz="4000" dirty="0">
              <a:solidFill>
                <a:srgbClr val="993366"/>
              </a:solidFill>
              <a:latin typeface="NikoshBAN" panose="02000000000000000000" pitchFamily="2" charset="0"/>
              <a:cs typeface="NikoshBAN" panose="02000000000000000000" pitchFamily="2" charset="0"/>
            </a:endParaRPr>
          </a:p>
        </p:txBody>
      </p:sp>
      <p:sp>
        <p:nvSpPr>
          <p:cNvPr id="16" name="Rectangle 15"/>
          <p:cNvSpPr/>
          <p:nvPr/>
        </p:nvSpPr>
        <p:spPr>
          <a:xfrm>
            <a:off x="721762" y="2832100"/>
            <a:ext cx="4525962" cy="2886075"/>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bn-BD" sz="3200" dirty="0">
                <a:ln>
                  <a:solidFill>
                    <a:srgbClr val="612A8A"/>
                  </a:solidFill>
                </a:ln>
                <a:solidFill>
                  <a:srgbClr val="993366"/>
                </a:solidFill>
                <a:latin typeface="NikoshBAN" panose="02000000000000000000" pitchFamily="2" charset="0"/>
                <a:cs typeface="NikoshBAN" panose="02000000000000000000" pitchFamily="2" charset="0"/>
              </a:rPr>
              <a:t>শিমুল রাণী দাস</a:t>
            </a:r>
          </a:p>
          <a:p>
            <a:pPr eaLnBrk="1" fontAlgn="auto" hangingPunct="1">
              <a:spcBef>
                <a:spcPts val="0"/>
              </a:spcBef>
              <a:spcAft>
                <a:spcPts val="0"/>
              </a:spcAft>
              <a:defRPr/>
            </a:pPr>
            <a:r>
              <a:rPr lang="bn-BD" sz="3200" dirty="0">
                <a:ln>
                  <a:solidFill>
                    <a:srgbClr val="612A8A"/>
                  </a:solidFill>
                </a:ln>
                <a:solidFill>
                  <a:srgbClr val="993366"/>
                </a:solidFill>
                <a:latin typeface="NikoshBAN" panose="02000000000000000000" pitchFamily="2" charset="0"/>
                <a:cs typeface="NikoshBAN" panose="02000000000000000000" pitchFamily="2" charset="0"/>
              </a:rPr>
              <a:t>সহকারি শিক্ষক </a:t>
            </a:r>
          </a:p>
          <a:p>
            <a:pPr eaLnBrk="1" fontAlgn="auto" hangingPunct="1">
              <a:spcBef>
                <a:spcPts val="0"/>
              </a:spcBef>
              <a:spcAft>
                <a:spcPts val="0"/>
              </a:spcAft>
              <a:defRPr/>
            </a:pPr>
            <a:r>
              <a:rPr lang="bn-BD" sz="3200" dirty="0">
                <a:ln>
                  <a:solidFill>
                    <a:srgbClr val="612A8A"/>
                  </a:solidFill>
                </a:ln>
                <a:solidFill>
                  <a:srgbClr val="993366"/>
                </a:solidFill>
                <a:latin typeface="NikoshBAN" panose="02000000000000000000" pitchFamily="2" charset="0"/>
                <a:cs typeface="NikoshBAN" panose="02000000000000000000" pitchFamily="2" charset="0"/>
              </a:rPr>
              <a:t>ওছখালি আলিয়া মডেল স. প্রা.বি.।</a:t>
            </a:r>
          </a:p>
          <a:p>
            <a:pPr eaLnBrk="1" fontAlgn="auto" hangingPunct="1">
              <a:spcBef>
                <a:spcPts val="0"/>
              </a:spcBef>
              <a:spcAft>
                <a:spcPts val="0"/>
              </a:spcAft>
              <a:defRPr/>
            </a:pPr>
            <a:r>
              <a:rPr lang="bn-BD" sz="3200" dirty="0">
                <a:ln>
                  <a:solidFill>
                    <a:srgbClr val="612A8A"/>
                  </a:solidFill>
                </a:ln>
                <a:solidFill>
                  <a:srgbClr val="993366"/>
                </a:solidFill>
                <a:latin typeface="NikoshBAN" panose="02000000000000000000" pitchFamily="2" charset="0"/>
                <a:cs typeface="NikoshBAN" panose="02000000000000000000" pitchFamily="2" charset="0"/>
              </a:rPr>
              <a:t>হাতিয়া,নোয়াখালী । </a:t>
            </a:r>
            <a:endParaRPr lang="en-US" sz="3200" dirty="0">
              <a:ln>
                <a:solidFill>
                  <a:srgbClr val="612A8A"/>
                </a:solidFill>
              </a:ln>
              <a:solidFill>
                <a:srgbClr val="993366"/>
              </a:solidFill>
              <a:latin typeface="NikoshBAN" panose="02000000000000000000" pitchFamily="2" charset="0"/>
              <a:cs typeface="NikoshBAN" panose="02000000000000000000" pitchFamily="2" charset="0"/>
            </a:endParaRPr>
          </a:p>
        </p:txBody>
      </p:sp>
      <p:sp>
        <p:nvSpPr>
          <p:cNvPr id="17" name="Rectangle 16"/>
          <p:cNvSpPr/>
          <p:nvPr/>
        </p:nvSpPr>
        <p:spPr>
          <a:xfrm>
            <a:off x="6245227" y="2832100"/>
            <a:ext cx="5086350" cy="2840592"/>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bn-BD" sz="3200" dirty="0" smtClean="0">
                <a:ln>
                  <a:solidFill>
                    <a:srgbClr val="612A8A"/>
                  </a:solidFill>
                </a:ln>
                <a:solidFill>
                  <a:srgbClr val="993366"/>
                </a:solidFill>
                <a:latin typeface="NikoshBAN" panose="02000000000000000000" pitchFamily="2" charset="0"/>
                <a:cs typeface="NikoshBAN" panose="02000000000000000000" pitchFamily="2" charset="0"/>
              </a:rPr>
              <a:t>শ্রেণি-পঞ্চম,</a:t>
            </a:r>
            <a:endParaRPr lang="bn-BD" sz="3200" dirty="0">
              <a:ln>
                <a:solidFill>
                  <a:srgbClr val="612A8A"/>
                </a:solidFill>
              </a:ln>
              <a:solidFill>
                <a:srgbClr val="993366"/>
              </a:solidFill>
              <a:latin typeface="NikoshBAN" panose="02000000000000000000" pitchFamily="2" charset="0"/>
              <a:cs typeface="NikoshBAN" panose="02000000000000000000" pitchFamily="2" charset="0"/>
            </a:endParaRPr>
          </a:p>
          <a:p>
            <a:pPr eaLnBrk="1" fontAlgn="auto" hangingPunct="1">
              <a:spcBef>
                <a:spcPts val="0"/>
              </a:spcBef>
              <a:spcAft>
                <a:spcPts val="0"/>
              </a:spcAft>
              <a:defRPr/>
            </a:pPr>
            <a:r>
              <a:rPr lang="bn-BD" sz="3200" dirty="0">
                <a:ln>
                  <a:solidFill>
                    <a:srgbClr val="612A8A"/>
                  </a:solidFill>
                </a:ln>
                <a:solidFill>
                  <a:srgbClr val="993366"/>
                </a:solidFill>
                <a:latin typeface="NikoshBAN" panose="02000000000000000000" pitchFamily="2" charset="0"/>
                <a:cs typeface="NikoshBAN" panose="02000000000000000000" pitchFamily="2" charset="0"/>
              </a:rPr>
              <a:t>বিষয়-প্রাথমিক </a:t>
            </a:r>
            <a:r>
              <a:rPr lang="bn-BD" sz="3200" dirty="0" smtClean="0">
                <a:ln>
                  <a:solidFill>
                    <a:srgbClr val="612A8A"/>
                  </a:solidFill>
                </a:ln>
                <a:solidFill>
                  <a:srgbClr val="993366"/>
                </a:solidFill>
                <a:latin typeface="NikoshBAN" panose="02000000000000000000" pitchFamily="2" charset="0"/>
                <a:cs typeface="NikoshBAN" panose="02000000000000000000" pitchFamily="2" charset="0"/>
              </a:rPr>
              <a:t>বিজ্ঞান। </a:t>
            </a:r>
            <a:endParaRPr lang="bn-BD" sz="3200" dirty="0">
              <a:ln>
                <a:solidFill>
                  <a:srgbClr val="612A8A"/>
                </a:solidFill>
              </a:ln>
              <a:solidFill>
                <a:srgbClr val="993366"/>
              </a:solidFill>
              <a:latin typeface="NikoshBAN" panose="02000000000000000000" pitchFamily="2" charset="0"/>
              <a:cs typeface="NikoshBAN" panose="02000000000000000000" pitchFamily="2" charset="0"/>
            </a:endParaRPr>
          </a:p>
          <a:p>
            <a:pPr eaLnBrk="1" fontAlgn="auto" hangingPunct="1">
              <a:spcBef>
                <a:spcPts val="0"/>
              </a:spcBef>
              <a:spcAft>
                <a:spcPts val="0"/>
              </a:spcAft>
              <a:defRPr/>
            </a:pPr>
            <a:r>
              <a:rPr lang="bn-BD" sz="3200" dirty="0" smtClean="0">
                <a:ln>
                  <a:solidFill>
                    <a:srgbClr val="612A8A"/>
                  </a:solidFill>
                </a:ln>
                <a:solidFill>
                  <a:srgbClr val="993366"/>
                </a:solidFill>
                <a:latin typeface="NikoshBAN" panose="02000000000000000000" pitchFamily="2" charset="0"/>
                <a:cs typeface="NikoshBAN" panose="02000000000000000000" pitchFamily="2" charset="0"/>
              </a:rPr>
              <a:t>বিষয়বস্তু-জীবনের জন্য পানি। </a:t>
            </a:r>
          </a:p>
          <a:p>
            <a:pPr eaLnBrk="1" fontAlgn="auto" hangingPunct="1">
              <a:spcBef>
                <a:spcPts val="0"/>
              </a:spcBef>
              <a:spcAft>
                <a:spcPts val="0"/>
              </a:spcAft>
              <a:defRPr/>
            </a:pPr>
            <a:r>
              <a:rPr lang="bn-BD" sz="3200" dirty="0" smtClean="0">
                <a:ln>
                  <a:solidFill>
                    <a:srgbClr val="612A8A"/>
                  </a:solidFill>
                </a:ln>
                <a:solidFill>
                  <a:srgbClr val="993366"/>
                </a:solidFill>
                <a:latin typeface="NikoshBAN" panose="02000000000000000000" pitchFamily="2" charset="0"/>
                <a:cs typeface="NikoshBAN" panose="02000000000000000000" pitchFamily="2" charset="0"/>
              </a:rPr>
              <a:t>পাঠ্যাংশ- পানি দূষণ।  </a:t>
            </a:r>
            <a:endParaRPr lang="en-US" sz="3200" dirty="0">
              <a:ln>
                <a:solidFill>
                  <a:srgbClr val="612A8A"/>
                </a:solidFill>
              </a:ln>
              <a:solidFill>
                <a:srgbClr val="993366"/>
              </a:solidFill>
              <a:latin typeface="NikoshBAN" panose="02000000000000000000" pitchFamily="2" charset="0"/>
              <a:cs typeface="NikoshBAN" panose="02000000000000000000" pitchFamily="2" charset="0"/>
            </a:endParaRPr>
          </a:p>
          <a:p>
            <a:pPr eaLnBrk="1" fontAlgn="auto" hangingPunct="1">
              <a:spcBef>
                <a:spcPts val="0"/>
              </a:spcBef>
              <a:spcAft>
                <a:spcPts val="0"/>
              </a:spcAft>
              <a:defRPr/>
            </a:pPr>
            <a:r>
              <a:rPr lang="bn-BD" sz="4000" dirty="0" smtClean="0">
                <a:ln>
                  <a:solidFill>
                    <a:srgbClr val="612A8A"/>
                  </a:solidFill>
                </a:ln>
                <a:solidFill>
                  <a:srgbClr val="993366"/>
                </a:solidFill>
                <a:latin typeface="NikoshBAN" panose="02000000000000000000" pitchFamily="2" charset="0"/>
                <a:cs typeface="NikoshBAN" panose="02000000000000000000" pitchFamily="2" charset="0"/>
              </a:rPr>
              <a:t> </a:t>
            </a:r>
            <a:endParaRPr lang="en-US" sz="4000" dirty="0">
              <a:ln>
                <a:solidFill>
                  <a:srgbClr val="612A8A"/>
                </a:solidFill>
              </a:ln>
              <a:solidFill>
                <a:srgbClr val="993366"/>
              </a:solidFill>
              <a:latin typeface="NikoshBAN" panose="02000000000000000000" pitchFamily="2" charset="0"/>
              <a:cs typeface="NikoshBAN" panose="02000000000000000000" pitchFamily="2" charset="0"/>
            </a:endParaRPr>
          </a:p>
        </p:txBody>
      </p:sp>
      <p:cxnSp>
        <p:nvCxnSpPr>
          <p:cNvPr id="18" name="Straight Connector 17"/>
          <p:cNvCxnSpPr/>
          <p:nvPr/>
        </p:nvCxnSpPr>
        <p:spPr>
          <a:xfrm flipV="1">
            <a:off x="534988" y="2378461"/>
            <a:ext cx="11082337" cy="19050"/>
          </a:xfrm>
          <a:prstGeom prst="line">
            <a:avLst/>
          </a:prstGeom>
          <a:ln w="28575">
            <a:solidFill>
              <a:srgbClr val="007E3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34988" y="2459423"/>
            <a:ext cx="11074400" cy="20638"/>
          </a:xfrm>
          <a:prstGeom prst="line">
            <a:avLst/>
          </a:prstGeom>
          <a:ln w="28575">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41338" y="5848350"/>
            <a:ext cx="11082337" cy="19050"/>
          </a:xfrm>
          <a:prstGeom prst="line">
            <a:avLst/>
          </a:prstGeom>
          <a:ln w="28575">
            <a:solidFill>
              <a:srgbClr val="007E3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41338" y="5929313"/>
            <a:ext cx="11075987" cy="20637"/>
          </a:xfrm>
          <a:prstGeom prst="line">
            <a:avLst/>
          </a:prstGeom>
          <a:ln w="28575">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5630312" y="2485232"/>
            <a:ext cx="25952" cy="3363118"/>
          </a:xfrm>
          <a:prstGeom prst="line">
            <a:avLst/>
          </a:prstGeom>
          <a:ln w="28575">
            <a:solidFill>
              <a:srgbClr val="007E3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691188" y="2474913"/>
            <a:ext cx="42863" cy="3373437"/>
          </a:xfrm>
          <a:prstGeom prst="line">
            <a:avLst/>
          </a:prstGeom>
          <a:ln w="28575">
            <a:solidFill>
              <a:srgbClr val="CC0066"/>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184" y="535696"/>
            <a:ext cx="3057582" cy="1831733"/>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5690"/>
            <a:ext cx="12192000" cy="6824663"/>
          </a:xfrm>
          <a:prstGeom prst="rect">
            <a:avLst/>
          </a:prstGeom>
          <a:solidFill>
            <a:srgbClr val="F0EAE8"/>
          </a:solidFill>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Frame 4"/>
          <p:cNvSpPr/>
          <p:nvPr/>
        </p:nvSpPr>
        <p:spPr>
          <a:xfrm>
            <a:off x="17463" y="16669"/>
            <a:ext cx="12192000" cy="6947694"/>
          </a:xfrm>
          <a:prstGeom prst="frame">
            <a:avLst>
              <a:gd name="adj1" fmla="val 3288"/>
            </a:avLst>
          </a:prstGeom>
          <a:solidFill>
            <a:srgbClr val="E2A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7" name="Straight Connector 6"/>
          <p:cNvCxnSpPr/>
          <p:nvPr/>
        </p:nvCxnSpPr>
        <p:spPr>
          <a:xfrm>
            <a:off x="382588" y="377825"/>
            <a:ext cx="0" cy="6102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1790363" y="377825"/>
            <a:ext cx="14287" cy="610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2588" y="6480175"/>
            <a:ext cx="11407775"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2588" y="377825"/>
            <a:ext cx="11422062"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9575" y="-5722938"/>
            <a:ext cx="11407775"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34988" y="5302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55625" y="6327775"/>
            <a:ext cx="11082338"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1637963" y="530225"/>
            <a:ext cx="0" cy="580390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549275" y="544513"/>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30" name="Rectangle 29"/>
          <p:cNvSpPr/>
          <p:nvPr/>
        </p:nvSpPr>
        <p:spPr>
          <a:xfrm>
            <a:off x="4575148" y="1533047"/>
            <a:ext cx="2424112" cy="385762"/>
          </a:xfrm>
          <a:prstGeom prst="rect">
            <a:avLst/>
          </a:prstGeom>
          <a:solidFill>
            <a:srgbClr val="79BBB5"/>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bn-BD" sz="2800" dirty="0" smtClean="0">
                <a:solidFill>
                  <a:srgbClr val="993366"/>
                </a:solidFill>
                <a:latin typeface="NikoshBAN" panose="02000000000000000000" pitchFamily="2" charset="0"/>
                <a:cs typeface="NikoshBAN" panose="02000000000000000000" pitchFamily="2" charset="0"/>
              </a:rPr>
              <a:t>এসো ভিডিও দেখি  </a:t>
            </a:r>
            <a:endParaRPr lang="en-US" sz="2800" dirty="0">
              <a:solidFill>
                <a:srgbClr val="993366"/>
              </a:solidFill>
              <a:latin typeface="NikoshBAN" panose="02000000000000000000" pitchFamily="2" charset="0"/>
              <a:cs typeface="NikoshBAN" panose="02000000000000000000" pitchFamily="2" charset="0"/>
            </a:endParaRPr>
          </a:p>
        </p:txBody>
      </p:sp>
      <p:sp>
        <p:nvSpPr>
          <p:cNvPr id="34" name="TextBox 2"/>
          <p:cNvSpPr txBox="1">
            <a:spLocks noChangeArrowheads="1"/>
          </p:cNvSpPr>
          <p:nvPr/>
        </p:nvSpPr>
        <p:spPr bwMode="auto">
          <a:xfrm>
            <a:off x="4575148" y="4439543"/>
            <a:ext cx="4122218" cy="523220"/>
          </a:xfrm>
          <a:prstGeom prst="rect">
            <a:avLst/>
          </a:prstGeom>
          <a:solidFill>
            <a:srgbClr val="E2A69A"/>
          </a:solidFill>
          <a:ln>
            <a:noFill/>
          </a:ln>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Char char="v"/>
              <a:defRPr/>
            </a:pPr>
            <a:r>
              <a:rPr lang="bn-BD" dirty="0" smtClean="0">
                <a:ln>
                  <a:solidFill>
                    <a:schemeClr val="accent2">
                      <a:lumMod val="50000"/>
                    </a:schemeClr>
                  </a:solidFill>
                </a:ln>
                <a:latin typeface="NikoshBAN" panose="02000000000000000000" pitchFamily="2" charset="0"/>
                <a:cs typeface="NikoshBAN" panose="02000000000000000000" pitchFamily="2" charset="0"/>
              </a:rPr>
              <a:t> ভিডিও বিষয়ক আলোচনা </a:t>
            </a:r>
            <a:endParaRPr lang="en-US" dirty="0" smtClean="0">
              <a:ln>
                <a:solidFill>
                  <a:schemeClr val="accent2">
                    <a:lumMod val="50000"/>
                  </a:schemeClr>
                </a:solidFill>
              </a:ln>
              <a:latin typeface="NikoshBAN" panose="02000000000000000000" pitchFamily="2" charset="0"/>
              <a:cs typeface="NikoshBAN" panose="02000000000000000000" pitchFamily="2" charset="0"/>
            </a:endParaRPr>
          </a:p>
        </p:txBody>
      </p:sp>
      <p:pic>
        <p:nvPicPr>
          <p:cNvPr id="9234"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991" y="5177822"/>
            <a:ext cx="12398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36023" y="5177822"/>
            <a:ext cx="11049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394991071"/>
              </p:ext>
            </p:extLst>
          </p:nvPr>
        </p:nvGraphicFramePr>
        <p:xfrm>
          <a:off x="5330004" y="2856496"/>
          <a:ext cx="914400" cy="771525"/>
        </p:xfrm>
        <a:graphic>
          <a:graphicData uri="http://schemas.openxmlformats.org/presentationml/2006/ole">
            <mc:AlternateContent xmlns:mc="http://schemas.openxmlformats.org/markup-compatibility/2006">
              <mc:Choice xmlns:v="urn:schemas-microsoft-com:vml" Requires="v">
                <p:oleObj spid="_x0000_s1154" name="Packager Shell Object" showAsIcon="1" r:id="rId5" imgW="914400" imgH="771480" progId="Package">
                  <p:embed/>
                </p:oleObj>
              </mc:Choice>
              <mc:Fallback>
                <p:oleObj name="Packager Shell Object" showAsIcon="1" r:id="rId5" imgW="914400" imgH="771480" progId="Package">
                  <p:embed/>
                  <p:pic>
                    <p:nvPicPr>
                      <p:cNvPr id="0" name=""/>
                      <p:cNvPicPr/>
                      <p:nvPr/>
                    </p:nvPicPr>
                    <p:blipFill>
                      <a:blip r:embed="rId6"/>
                      <a:stretch>
                        <a:fillRect/>
                      </a:stretch>
                    </p:blipFill>
                    <p:spPr>
                      <a:xfrm>
                        <a:off x="5330004" y="2856496"/>
                        <a:ext cx="914400" cy="771525"/>
                      </a:xfrm>
                      <a:prstGeom prst="rect">
                        <a:avLst/>
                      </a:prstGeom>
                      <a:solidFill>
                        <a:srgbClr val="FF7C80"/>
                      </a:solidFill>
                      <a:ln>
                        <a:solidFill>
                          <a:srgbClr val="FF0000"/>
                        </a:solidFill>
                      </a:ln>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900"/>
                                        <p:tgtEl>
                                          <p:spTgt spid="30"/>
                                        </p:tgtEl>
                                        <p:attrNameLst>
                                          <p:attrName>ppt_x</p:attrName>
                                        </p:attrNameLst>
                                      </p:cBhvr>
                                      <p:tavLst>
                                        <p:tav tm="0">
                                          <p:val>
                                            <p:strVal val="#ppt_x-#ppt_w*1.125000"/>
                                          </p:val>
                                        </p:tav>
                                        <p:tav tm="100000">
                                          <p:val>
                                            <p:strVal val="#ppt_x"/>
                                          </p:val>
                                        </p:tav>
                                      </p:tavLst>
                                    </p:anim>
                                    <p:animEffect transition="in" filter="wipe(right)">
                                      <p:cBhvr>
                                        <p:cTn id="8" dur="900"/>
                                        <p:tgtEl>
                                          <p:spTgt spid="30"/>
                                        </p:tgtEl>
                                      </p:cBhvr>
                                    </p:animEffect>
                                  </p:childTnLst>
                                </p:cTn>
                              </p:par>
                              <p:par>
                                <p:cTn id="9" presetID="42"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00"/>
                                        <p:tgtEl>
                                          <p:spTgt spid="3"/>
                                        </p:tgtEl>
                                      </p:cBhvr>
                                    </p:animEffect>
                                    <p:anim calcmode="lin" valueType="num">
                                      <p:cBhvr>
                                        <p:cTn id="12" dur="1200" fill="hold"/>
                                        <p:tgtEl>
                                          <p:spTgt spid="3"/>
                                        </p:tgtEl>
                                        <p:attrNameLst>
                                          <p:attrName>ppt_x</p:attrName>
                                        </p:attrNameLst>
                                      </p:cBhvr>
                                      <p:tavLst>
                                        <p:tav tm="0">
                                          <p:val>
                                            <p:strVal val="#ppt_x"/>
                                          </p:val>
                                        </p:tav>
                                        <p:tav tm="100000">
                                          <p:val>
                                            <p:strVal val="#ppt_x"/>
                                          </p:val>
                                        </p:tav>
                                      </p:tavLst>
                                    </p:anim>
                                    <p:anim calcmode="lin" valueType="num">
                                      <p:cBhvr>
                                        <p:cTn id="13" dur="12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8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13" y="-12700"/>
            <a:ext cx="12192000" cy="6824663"/>
          </a:xfrm>
          <a:prstGeom prst="rect">
            <a:avLst/>
          </a:prstGeom>
          <a:solidFill>
            <a:srgbClr val="F0EAE8"/>
          </a:solidFill>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Frame 4"/>
          <p:cNvSpPr/>
          <p:nvPr/>
        </p:nvSpPr>
        <p:spPr>
          <a:xfrm>
            <a:off x="0" y="0"/>
            <a:ext cx="12192000" cy="6858000"/>
          </a:xfrm>
          <a:prstGeom prst="frame">
            <a:avLst>
              <a:gd name="adj1" fmla="val 3288"/>
            </a:avLst>
          </a:prstGeom>
          <a:solidFill>
            <a:srgbClr val="E2A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7" name="Straight Connector 6"/>
          <p:cNvCxnSpPr/>
          <p:nvPr/>
        </p:nvCxnSpPr>
        <p:spPr>
          <a:xfrm>
            <a:off x="409575" y="387350"/>
            <a:ext cx="0" cy="6102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1817350" y="387350"/>
            <a:ext cx="14288" cy="610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9575" y="6489700"/>
            <a:ext cx="11407775"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409575" y="387350"/>
            <a:ext cx="11422063"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9575" y="-5722938"/>
            <a:ext cx="11407775"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61975" y="539750"/>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82613" y="6337300"/>
            <a:ext cx="11082337"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1664950" y="539750"/>
            <a:ext cx="0" cy="580390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576263" y="554038"/>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30" name="Rectangle 29"/>
          <p:cNvSpPr/>
          <p:nvPr/>
        </p:nvSpPr>
        <p:spPr>
          <a:xfrm>
            <a:off x="3986451" y="899356"/>
            <a:ext cx="2898775" cy="490913"/>
          </a:xfrm>
          <a:prstGeom prst="rect">
            <a:avLst/>
          </a:prstGeom>
          <a:ln w="28575">
            <a:solidFill>
              <a:srgbClr val="00B050"/>
            </a:solidFill>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bn-BD" sz="4000" dirty="0">
                <a:solidFill>
                  <a:srgbClr val="993366"/>
                </a:solidFill>
                <a:latin typeface="NikoshBAN" panose="02000000000000000000" pitchFamily="2" charset="0"/>
                <a:cs typeface="NikoshBAN" panose="02000000000000000000" pitchFamily="2" charset="0"/>
              </a:rPr>
              <a:t>আজকের পাঠঃ   </a:t>
            </a:r>
            <a:endParaRPr lang="en-US" sz="4000" dirty="0">
              <a:solidFill>
                <a:srgbClr val="993366"/>
              </a:solidFill>
              <a:latin typeface="NikoshBAN" panose="02000000000000000000" pitchFamily="2" charset="0"/>
              <a:cs typeface="NikoshBAN" panose="02000000000000000000" pitchFamily="2" charset="0"/>
            </a:endParaRPr>
          </a:p>
        </p:txBody>
      </p:sp>
      <p:sp>
        <p:nvSpPr>
          <p:cNvPr id="2" name="Sun 1"/>
          <p:cNvSpPr/>
          <p:nvPr/>
        </p:nvSpPr>
        <p:spPr>
          <a:xfrm>
            <a:off x="3986451" y="2010000"/>
            <a:ext cx="3795025" cy="3205542"/>
          </a:xfrm>
          <a:prstGeom prst="sun">
            <a:avLst>
              <a:gd name="adj" fmla="val 21613"/>
            </a:avLst>
          </a:prstGeom>
          <a:solidFill>
            <a:schemeClr val="accent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4000" dirty="0" smtClean="0">
                <a:latin typeface="NikoshBAN" panose="02000000000000000000" pitchFamily="2" charset="0"/>
                <a:cs typeface="NikoshBAN" panose="02000000000000000000" pitchFamily="2" charset="0"/>
              </a:rPr>
              <a:t>পানি দূষণ </a:t>
            </a:r>
            <a:endParaRPr lang="en-US" sz="3600" dirty="0">
              <a:latin typeface="NikoshBAN" panose="02000000000000000000" pitchFamily="2" charset="0"/>
              <a:cs typeface="NikoshBAN" panose="02000000000000000000" pitchFamily="2" charset="0"/>
            </a:endParaRPr>
          </a:p>
        </p:txBody>
      </p:sp>
      <p:pic>
        <p:nvPicPr>
          <p:cNvPr id="24" name="Picture 23" descr="dwa.jpg"/>
          <p:cNvPicPr>
            <a:picLocks noChangeAspect="1"/>
          </p:cNvPicPr>
          <p:nvPr/>
        </p:nvPicPr>
        <p:blipFill>
          <a:blip r:embed="rId2">
            <a:lum bright="20000" contrast="40000"/>
          </a:blip>
          <a:stretch>
            <a:fillRect/>
          </a:stretch>
        </p:blipFill>
        <p:spPr>
          <a:xfrm>
            <a:off x="9755188" y="4606925"/>
            <a:ext cx="1787525" cy="1876425"/>
          </a:xfrm>
          <a:prstGeom prst="ellipse">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p:tgtEl>
                                          <p:spTgt spid="30"/>
                                        </p:tgtEl>
                                        <p:attrNameLst>
                                          <p:attrName>ppt_x</p:attrName>
                                        </p:attrNameLst>
                                      </p:cBhvr>
                                      <p:tavLst>
                                        <p:tav tm="0">
                                          <p:val>
                                            <p:strVal val="#ppt_x-#ppt_w*1.125000"/>
                                          </p:val>
                                        </p:tav>
                                        <p:tav tm="100000">
                                          <p:val>
                                            <p:strVal val="#ppt_x"/>
                                          </p:val>
                                        </p:tav>
                                      </p:tavLst>
                                    </p:anim>
                                    <p:animEffect transition="in" filter="wipe(right)">
                                      <p:cBhvr>
                                        <p:cTn id="8" dur="1000"/>
                                        <p:tgtEl>
                                          <p:spTgt spid="30"/>
                                        </p:tgtEl>
                                      </p:cBhvr>
                                    </p:animEffect>
                                  </p:childTnLst>
                                </p:cTn>
                              </p:par>
                              <p:par>
                                <p:cTn id="9" presetID="5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700" fill="hold"/>
                                        <p:tgtEl>
                                          <p:spTgt spid="2"/>
                                        </p:tgtEl>
                                        <p:attrNameLst>
                                          <p:attrName>ppt_w</p:attrName>
                                        </p:attrNameLst>
                                      </p:cBhvr>
                                      <p:tavLst>
                                        <p:tav tm="0">
                                          <p:val>
                                            <p:fltVal val="0"/>
                                          </p:val>
                                        </p:tav>
                                        <p:tav tm="100000">
                                          <p:val>
                                            <p:strVal val="#ppt_w"/>
                                          </p:val>
                                        </p:tav>
                                      </p:tavLst>
                                    </p:anim>
                                    <p:anim calcmode="lin" valueType="num">
                                      <p:cBhvr>
                                        <p:cTn id="12" dur="1700" fill="hold"/>
                                        <p:tgtEl>
                                          <p:spTgt spid="2"/>
                                        </p:tgtEl>
                                        <p:attrNameLst>
                                          <p:attrName>ppt_h</p:attrName>
                                        </p:attrNameLst>
                                      </p:cBhvr>
                                      <p:tavLst>
                                        <p:tav tm="0">
                                          <p:val>
                                            <p:fltVal val="0"/>
                                          </p:val>
                                        </p:tav>
                                        <p:tav tm="100000">
                                          <p:val>
                                            <p:strVal val="#ppt_h"/>
                                          </p:val>
                                        </p:tav>
                                      </p:tavLst>
                                    </p:anim>
                                    <p:animEffect transition="in" filter="fade">
                                      <p:cBhvr>
                                        <p:cTn id="13" dur="1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47"/>
            <a:ext cx="12192000" cy="6824663"/>
          </a:xfrm>
          <a:prstGeom prst="rect">
            <a:avLst/>
          </a:prstGeom>
          <a:solidFill>
            <a:srgbClr val="F0EAE8"/>
          </a:solidFill>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Frame 4"/>
          <p:cNvSpPr/>
          <p:nvPr/>
        </p:nvSpPr>
        <p:spPr>
          <a:xfrm>
            <a:off x="17463" y="16669"/>
            <a:ext cx="12192000" cy="6947694"/>
          </a:xfrm>
          <a:prstGeom prst="frame">
            <a:avLst>
              <a:gd name="adj1" fmla="val 3288"/>
            </a:avLst>
          </a:prstGeom>
          <a:solidFill>
            <a:srgbClr val="E2A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7" name="Straight Connector 6"/>
          <p:cNvCxnSpPr/>
          <p:nvPr/>
        </p:nvCxnSpPr>
        <p:spPr>
          <a:xfrm>
            <a:off x="382588" y="377825"/>
            <a:ext cx="0" cy="6102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1790363" y="377825"/>
            <a:ext cx="14287" cy="610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2588" y="6480175"/>
            <a:ext cx="11407775"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2588" y="377825"/>
            <a:ext cx="11422062"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9575" y="-5722938"/>
            <a:ext cx="11407775"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34988" y="5302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55625" y="6327775"/>
            <a:ext cx="11082338"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1637963" y="530225"/>
            <a:ext cx="0" cy="580390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549275" y="544513"/>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30" name="Rectangle 29"/>
          <p:cNvSpPr/>
          <p:nvPr/>
        </p:nvSpPr>
        <p:spPr>
          <a:xfrm>
            <a:off x="1115223" y="1060627"/>
            <a:ext cx="2424112" cy="429138"/>
          </a:xfrm>
          <a:prstGeom prst="rect">
            <a:avLst/>
          </a:prstGeom>
          <a:solidFill>
            <a:srgbClr val="79BBB5"/>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bn-BD" sz="4000" dirty="0" smtClean="0">
                <a:solidFill>
                  <a:srgbClr val="993366"/>
                </a:solidFill>
                <a:latin typeface="NikoshBAN" panose="02000000000000000000" pitchFamily="2" charset="0"/>
                <a:cs typeface="NikoshBAN" panose="02000000000000000000" pitchFamily="2" charset="0"/>
              </a:rPr>
              <a:t>  শিখনফল</a:t>
            </a:r>
            <a:r>
              <a:rPr lang="bn-BD" sz="2800" dirty="0" smtClean="0">
                <a:solidFill>
                  <a:srgbClr val="993366"/>
                </a:solidFill>
                <a:latin typeface="NikoshBAN" panose="02000000000000000000" pitchFamily="2" charset="0"/>
                <a:cs typeface="NikoshBAN" panose="02000000000000000000" pitchFamily="2" charset="0"/>
              </a:rPr>
              <a:t> </a:t>
            </a:r>
            <a:endParaRPr lang="en-US" sz="2800" dirty="0">
              <a:solidFill>
                <a:srgbClr val="993366"/>
              </a:solidFill>
              <a:latin typeface="NikoshBAN" panose="02000000000000000000" pitchFamily="2" charset="0"/>
              <a:cs typeface="NikoshBAN" panose="02000000000000000000" pitchFamily="2" charset="0"/>
            </a:endParaRPr>
          </a:p>
        </p:txBody>
      </p:sp>
      <p:cxnSp>
        <p:nvCxnSpPr>
          <p:cNvPr id="31" name="Straight Connector 30"/>
          <p:cNvCxnSpPr/>
          <p:nvPr/>
        </p:nvCxnSpPr>
        <p:spPr>
          <a:xfrm>
            <a:off x="534988" y="2074863"/>
            <a:ext cx="11102975" cy="1587"/>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534988" y="21431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33" name="TextBox 2"/>
          <p:cNvSpPr txBox="1">
            <a:spLocks noChangeArrowheads="1"/>
          </p:cNvSpPr>
          <p:nvPr/>
        </p:nvSpPr>
        <p:spPr bwMode="auto">
          <a:xfrm>
            <a:off x="2426495" y="2625425"/>
            <a:ext cx="5664137" cy="646331"/>
          </a:xfrm>
          <a:prstGeom prst="rect">
            <a:avLst/>
          </a:prstGeom>
          <a:noFill/>
          <a:ln w="9525">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Char char="v"/>
              <a:defRPr/>
            </a:pPr>
            <a:r>
              <a:rPr lang="bn-BD" sz="3600" dirty="0" smtClean="0">
                <a:ln>
                  <a:solidFill>
                    <a:schemeClr val="accent2">
                      <a:lumMod val="50000"/>
                    </a:schemeClr>
                  </a:solidFill>
                </a:ln>
                <a:latin typeface="NikoshBAN" panose="02000000000000000000" pitchFamily="2" charset="0"/>
                <a:cs typeface="NikoshBAN" panose="02000000000000000000" pitchFamily="2" charset="0"/>
              </a:rPr>
              <a:t>পানি দূষণের কারন বলতে পারবে।  </a:t>
            </a:r>
            <a:endParaRPr lang="en-US" sz="3600" dirty="0" smtClean="0">
              <a:ln>
                <a:solidFill>
                  <a:schemeClr val="accent2">
                    <a:lumMod val="50000"/>
                  </a:schemeClr>
                </a:solidFill>
              </a:ln>
              <a:latin typeface="NikoshBAN" panose="02000000000000000000" pitchFamily="2" charset="0"/>
              <a:cs typeface="NikoshBAN" panose="02000000000000000000" pitchFamily="2" charset="0"/>
            </a:endParaRPr>
          </a:p>
        </p:txBody>
      </p:sp>
      <p:sp>
        <p:nvSpPr>
          <p:cNvPr id="34" name="TextBox 2"/>
          <p:cNvSpPr txBox="1">
            <a:spLocks noChangeArrowheads="1"/>
          </p:cNvSpPr>
          <p:nvPr/>
        </p:nvSpPr>
        <p:spPr bwMode="auto">
          <a:xfrm>
            <a:off x="2426495" y="3477640"/>
            <a:ext cx="6372731" cy="646331"/>
          </a:xfrm>
          <a:prstGeom prst="rect">
            <a:avLst/>
          </a:prstGeom>
          <a:noFill/>
          <a:ln w="9525">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Char char="v"/>
              <a:defRPr/>
            </a:pPr>
            <a:r>
              <a:rPr lang="bn-BD" sz="3600" dirty="0" smtClean="0">
                <a:ln>
                  <a:solidFill>
                    <a:schemeClr val="accent2">
                      <a:lumMod val="50000"/>
                    </a:schemeClr>
                  </a:solidFill>
                </a:ln>
                <a:latin typeface="NikoshBAN" panose="02000000000000000000" pitchFamily="2" charset="0"/>
                <a:cs typeface="NikoshBAN" panose="02000000000000000000" pitchFamily="2" charset="0"/>
              </a:rPr>
              <a:t>পানি দূষণের প্রভাব বর্ণনা করতে পারবে ।  </a:t>
            </a:r>
            <a:endParaRPr lang="en-US" sz="3600" dirty="0" smtClean="0">
              <a:ln>
                <a:solidFill>
                  <a:schemeClr val="accent2">
                    <a:lumMod val="50000"/>
                  </a:schemeClr>
                </a:solidFill>
              </a:ln>
              <a:latin typeface="NikoshBAN" panose="02000000000000000000" pitchFamily="2" charset="0"/>
              <a:cs typeface="NikoshBAN" panose="02000000000000000000" pitchFamily="2" charset="0"/>
            </a:endParaRPr>
          </a:p>
        </p:txBody>
      </p:sp>
      <p:pic>
        <p:nvPicPr>
          <p:cNvPr id="9234"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91" y="5177822"/>
            <a:ext cx="12398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36023" y="5177822"/>
            <a:ext cx="11049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4160838" y="1103313"/>
            <a:ext cx="685800" cy="530225"/>
          </a:xfrm>
          <a:prstGeom prst="roundRect">
            <a:avLst/>
          </a:prstGeom>
          <a:solidFill>
            <a:srgbClr val="FF7C80"/>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3870325" y="979488"/>
            <a:ext cx="1554163" cy="819150"/>
          </a:xfrm>
          <a:prstGeom prst="line">
            <a:avLst/>
          </a:prstGeom>
          <a:ln>
            <a:solidFill>
              <a:srgbClr val="D6009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10000" y="1027113"/>
            <a:ext cx="1554163" cy="819150"/>
          </a:xfrm>
          <a:prstGeom prst="line">
            <a:avLst/>
          </a:prstGeom>
          <a:ln w="19050">
            <a:solidFill>
              <a:srgbClr val="D60093"/>
            </a:solidFill>
          </a:ln>
        </p:spPr>
        <p:style>
          <a:lnRef idx="1">
            <a:schemeClr val="accent1"/>
          </a:lnRef>
          <a:fillRef idx="0">
            <a:schemeClr val="accent1"/>
          </a:fillRef>
          <a:effectRef idx="0">
            <a:schemeClr val="accent1"/>
          </a:effectRef>
          <a:fontRef idx="minor">
            <a:schemeClr val="tx1"/>
          </a:fontRef>
        </p:style>
      </p:cxnSp>
      <p:sp>
        <p:nvSpPr>
          <p:cNvPr id="23" name="TextBox 2"/>
          <p:cNvSpPr txBox="1">
            <a:spLocks noChangeArrowheads="1"/>
          </p:cNvSpPr>
          <p:nvPr/>
        </p:nvSpPr>
        <p:spPr bwMode="auto">
          <a:xfrm>
            <a:off x="2426495" y="4343481"/>
            <a:ext cx="8009528" cy="646331"/>
          </a:xfrm>
          <a:prstGeom prst="rect">
            <a:avLst/>
          </a:prstGeom>
          <a:noFill/>
          <a:ln w="9525">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Char char="v"/>
              <a:defRPr/>
            </a:pPr>
            <a:r>
              <a:rPr lang="bn-BD" sz="3600" dirty="0">
                <a:ln>
                  <a:solidFill>
                    <a:schemeClr val="accent2">
                      <a:lumMod val="50000"/>
                    </a:schemeClr>
                  </a:solidFill>
                </a:ln>
                <a:latin typeface="NikoshBAN" panose="02000000000000000000" pitchFamily="2" charset="0"/>
                <a:cs typeface="NikoshBAN" panose="02000000000000000000" pitchFamily="2" charset="0"/>
              </a:rPr>
              <a:t> </a:t>
            </a:r>
            <a:r>
              <a:rPr lang="bn-BD" sz="3600" dirty="0" smtClean="0">
                <a:ln>
                  <a:solidFill>
                    <a:schemeClr val="accent2">
                      <a:lumMod val="50000"/>
                    </a:schemeClr>
                  </a:solidFill>
                </a:ln>
                <a:latin typeface="NikoshBAN" panose="02000000000000000000" pitchFamily="2" charset="0"/>
                <a:cs typeface="NikoshBAN" panose="02000000000000000000" pitchFamily="2" charset="0"/>
              </a:rPr>
              <a:t>পানি দূষণ প্রতিরোধের উপায় ব্যাখ্য</a:t>
            </a:r>
            <a:r>
              <a:rPr lang="en-US" sz="3600" dirty="0" smtClean="0">
                <a:ln>
                  <a:solidFill>
                    <a:schemeClr val="accent2">
                      <a:lumMod val="50000"/>
                    </a:schemeClr>
                  </a:solidFill>
                </a:ln>
                <a:latin typeface="NikoshBAN" panose="02000000000000000000" pitchFamily="2" charset="0"/>
                <a:cs typeface="NikoshBAN" panose="02000000000000000000" pitchFamily="2" charset="0"/>
              </a:rPr>
              <a:t>া</a:t>
            </a:r>
            <a:r>
              <a:rPr lang="bn-BD" sz="3600" dirty="0" smtClean="0">
                <a:ln>
                  <a:solidFill>
                    <a:schemeClr val="accent2">
                      <a:lumMod val="50000"/>
                    </a:schemeClr>
                  </a:solidFill>
                </a:ln>
                <a:latin typeface="NikoshBAN" panose="02000000000000000000" pitchFamily="2" charset="0"/>
                <a:cs typeface="NikoshBAN" panose="02000000000000000000" pitchFamily="2" charset="0"/>
              </a:rPr>
              <a:t> করতে</a:t>
            </a:r>
            <a:r>
              <a:rPr lang="en-US" sz="3600" dirty="0" smtClean="0">
                <a:ln>
                  <a:solidFill>
                    <a:schemeClr val="accent2">
                      <a:lumMod val="50000"/>
                    </a:schemeClr>
                  </a:solidFill>
                </a:ln>
                <a:latin typeface="NikoshBAN" panose="02000000000000000000" pitchFamily="2" charset="0"/>
                <a:cs typeface="NikoshBAN" panose="02000000000000000000" pitchFamily="2" charset="0"/>
              </a:rPr>
              <a:t> </a:t>
            </a:r>
            <a:r>
              <a:rPr lang="bn-BD" sz="3600" dirty="0" smtClean="0">
                <a:ln>
                  <a:solidFill>
                    <a:schemeClr val="accent2">
                      <a:lumMod val="50000"/>
                    </a:schemeClr>
                  </a:solidFill>
                </a:ln>
                <a:latin typeface="NikoshBAN" panose="02000000000000000000" pitchFamily="2" charset="0"/>
                <a:cs typeface="NikoshBAN" panose="02000000000000000000" pitchFamily="2" charset="0"/>
              </a:rPr>
              <a:t>পারবে।  </a:t>
            </a:r>
            <a:endParaRPr lang="en-US" sz="3600" dirty="0" smtClean="0">
              <a:ln>
                <a:solidFill>
                  <a:schemeClr val="accent2">
                    <a:lumMod val="50000"/>
                  </a:schemeClr>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838270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62" y="-31661"/>
            <a:ext cx="12192000" cy="6824663"/>
          </a:xfrm>
          <a:prstGeom prst="rect">
            <a:avLst/>
          </a:prstGeom>
          <a:solidFill>
            <a:srgbClr val="F0EAE8"/>
          </a:solidFill>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Frame 4"/>
          <p:cNvSpPr/>
          <p:nvPr/>
        </p:nvSpPr>
        <p:spPr>
          <a:xfrm>
            <a:off x="0" y="0"/>
            <a:ext cx="12192000" cy="6858000"/>
          </a:xfrm>
          <a:prstGeom prst="frame">
            <a:avLst>
              <a:gd name="adj1" fmla="val 1955"/>
            </a:avLst>
          </a:prstGeom>
          <a:solidFill>
            <a:srgbClr val="E2A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7" name="Straight Connector 6"/>
          <p:cNvCxnSpPr/>
          <p:nvPr/>
        </p:nvCxnSpPr>
        <p:spPr>
          <a:xfrm>
            <a:off x="382588" y="377825"/>
            <a:ext cx="0" cy="6102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1790363" y="377825"/>
            <a:ext cx="14287" cy="610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2588" y="6480175"/>
            <a:ext cx="11407775"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2588" y="377825"/>
            <a:ext cx="11422062"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9575" y="-5722938"/>
            <a:ext cx="11407775"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34988" y="5302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66738" y="5041261"/>
            <a:ext cx="11082338"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1637963" y="530225"/>
            <a:ext cx="0" cy="580390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549275" y="544513"/>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9762007" y="677863"/>
            <a:ext cx="1487704" cy="408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2800" b="1" dirty="0">
                <a:ln>
                  <a:solidFill>
                    <a:srgbClr val="993366"/>
                  </a:solidFill>
                </a:ln>
                <a:solidFill>
                  <a:srgbClr val="C00000"/>
                </a:solidFill>
                <a:latin typeface="NikoshBAN" panose="02000000000000000000" pitchFamily="2" charset="0"/>
                <a:cs typeface="NikoshBAN" panose="02000000000000000000" pitchFamily="2" charset="0"/>
              </a:rPr>
              <a:t>উপস্থাপন</a:t>
            </a:r>
            <a:r>
              <a:rPr lang="bn-BD" dirty="0"/>
              <a:t> </a:t>
            </a:r>
            <a:endParaRPr lang="en-US" dirty="0"/>
          </a:p>
        </p:txBody>
      </p:sp>
      <p:sp>
        <p:nvSpPr>
          <p:cNvPr id="8" name="Rectangle 7"/>
          <p:cNvSpPr/>
          <p:nvPr/>
        </p:nvSpPr>
        <p:spPr>
          <a:xfrm>
            <a:off x="1357284" y="5514448"/>
            <a:ext cx="4022085" cy="3902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2400" dirty="0" smtClean="0">
                <a:ln>
                  <a:solidFill>
                    <a:srgbClr val="612A8A"/>
                  </a:solidFill>
                </a:ln>
                <a:solidFill>
                  <a:schemeClr val="accent2">
                    <a:lumMod val="50000"/>
                  </a:schemeClr>
                </a:solidFill>
                <a:latin typeface="NikoshBAN" panose="02000000000000000000" pitchFamily="2" charset="0"/>
                <a:cs typeface="NikoshBAN" panose="02000000000000000000" pitchFamily="2" charset="0"/>
              </a:rPr>
              <a:t> কৃষি কাজে ব্যবহৃত কীটনাশকের জন্য। </a:t>
            </a:r>
            <a:endParaRPr lang="en-US" sz="2400" dirty="0">
              <a:ln>
                <a:solidFill>
                  <a:srgbClr val="612A8A"/>
                </a:solidFill>
              </a:ln>
              <a:solidFill>
                <a:schemeClr val="accent2">
                  <a:lumMod val="50000"/>
                </a:schemeClr>
              </a:solidFill>
              <a:latin typeface="NikoshBAN" panose="02000000000000000000" pitchFamily="2" charset="0"/>
              <a:cs typeface="NikoshBAN" panose="02000000000000000000" pitchFamily="2" charset="0"/>
            </a:endParaRPr>
          </a:p>
        </p:txBody>
      </p:sp>
      <p:sp>
        <p:nvSpPr>
          <p:cNvPr id="29" name="Rectangle 28"/>
          <p:cNvSpPr/>
          <p:nvPr/>
        </p:nvSpPr>
        <p:spPr>
          <a:xfrm>
            <a:off x="1312136" y="766427"/>
            <a:ext cx="2898384" cy="408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2800" b="1" dirty="0" smtClean="0">
                <a:ln>
                  <a:solidFill>
                    <a:srgbClr val="C00000"/>
                  </a:solidFill>
                </a:ln>
                <a:solidFill>
                  <a:srgbClr val="993366"/>
                </a:solidFill>
                <a:latin typeface="NikoshBAN" panose="02000000000000000000" pitchFamily="2" charset="0"/>
                <a:cs typeface="NikoshBAN" panose="02000000000000000000" pitchFamily="2" charset="0"/>
              </a:rPr>
              <a:t>এসো দেখি ও বলি  </a:t>
            </a:r>
            <a:r>
              <a:rPr lang="bn-BD" dirty="0" smtClean="0">
                <a:ln>
                  <a:solidFill>
                    <a:srgbClr val="C00000"/>
                  </a:solidFill>
                </a:ln>
                <a:solidFill>
                  <a:srgbClr val="993366"/>
                </a:solidFill>
              </a:rPr>
              <a:t> </a:t>
            </a:r>
            <a:endParaRPr lang="en-US" dirty="0">
              <a:ln>
                <a:solidFill>
                  <a:srgbClr val="C00000"/>
                </a:solidFill>
              </a:ln>
              <a:solidFill>
                <a:srgbClr val="993366"/>
              </a:solidFill>
            </a:endParaRPr>
          </a:p>
        </p:txBody>
      </p:sp>
      <p:pic>
        <p:nvPicPr>
          <p:cNvPr id="31" name="Picture 30" descr="C:\Users\PTI\Desktop\Picrure\210.jpg"/>
          <p:cNvPicPr>
            <a:picLocks noChangeAspect="1" noChangeArrowheads="1"/>
          </p:cNvPicPr>
          <p:nvPr/>
        </p:nvPicPr>
        <p:blipFill rotWithShape="1">
          <a:blip r:embed="rId2" cstate="print"/>
          <a:srcRect l="4010" r="9261"/>
          <a:stretch/>
        </p:blipFill>
        <p:spPr bwMode="auto">
          <a:xfrm>
            <a:off x="1332065" y="1656698"/>
            <a:ext cx="4214353" cy="3019887"/>
          </a:xfrm>
          <a:prstGeom prst="snip2DiagRect">
            <a:avLst>
              <a:gd name="adj1" fmla="val 0"/>
              <a:gd name="adj2" fmla="val 7943"/>
            </a:avLst>
          </a:prstGeom>
          <a:solidFill>
            <a:srgbClr val="FFFFFF">
              <a:shade val="85000"/>
            </a:srgbClr>
          </a:solidFill>
          <a:ln w="5715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Snip Diagonal Corner Rectangle 2"/>
          <p:cNvSpPr/>
          <p:nvPr/>
        </p:nvSpPr>
        <p:spPr>
          <a:xfrm>
            <a:off x="6187377" y="1653742"/>
            <a:ext cx="4077084" cy="3022844"/>
          </a:xfrm>
          <a:prstGeom prst="snip2DiagRect">
            <a:avLst>
              <a:gd name="adj1" fmla="val 0"/>
              <a:gd name="adj2" fmla="val 7989"/>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708025" y="6480175"/>
            <a:ext cx="11082338"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24" name="Rectangle 23"/>
          <p:cNvSpPr/>
          <p:nvPr/>
        </p:nvSpPr>
        <p:spPr>
          <a:xfrm>
            <a:off x="1332065" y="766428"/>
            <a:ext cx="4185704" cy="408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2800" b="1" dirty="0" smtClean="0">
                <a:ln>
                  <a:solidFill>
                    <a:srgbClr val="C00000"/>
                  </a:solidFill>
                </a:ln>
                <a:solidFill>
                  <a:srgbClr val="993366"/>
                </a:solidFill>
                <a:latin typeface="NikoshBAN" panose="02000000000000000000" pitchFamily="2" charset="0"/>
                <a:cs typeface="NikoshBAN" panose="02000000000000000000" pitchFamily="2" charset="0"/>
              </a:rPr>
              <a:t>   কী কী কারনে পানি দূষণ হয়? </a:t>
            </a:r>
            <a:endParaRPr lang="en-US" dirty="0">
              <a:ln>
                <a:solidFill>
                  <a:srgbClr val="C00000"/>
                </a:solidFill>
              </a:ln>
              <a:solidFill>
                <a:srgbClr val="993366"/>
              </a:solidFill>
            </a:endParaRPr>
          </a:p>
        </p:txBody>
      </p:sp>
      <p:sp>
        <p:nvSpPr>
          <p:cNvPr id="25" name="Rectangle 24"/>
          <p:cNvSpPr/>
          <p:nvPr/>
        </p:nvSpPr>
        <p:spPr>
          <a:xfrm>
            <a:off x="6187377" y="5514448"/>
            <a:ext cx="4077085" cy="3902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2400" dirty="0" smtClean="0">
                <a:ln>
                  <a:solidFill>
                    <a:srgbClr val="612A8A"/>
                  </a:solidFill>
                </a:ln>
                <a:solidFill>
                  <a:schemeClr val="accent2">
                    <a:lumMod val="50000"/>
                  </a:schemeClr>
                </a:solidFill>
                <a:latin typeface="NikoshBAN" panose="02000000000000000000" pitchFamily="2" charset="0"/>
                <a:cs typeface="NikoshBAN" panose="02000000000000000000" pitchFamily="2" charset="0"/>
              </a:rPr>
              <a:t> কল কারখানার রাসায়নিক দ্রব্যের কারনে। </a:t>
            </a:r>
            <a:endParaRPr lang="en-US" sz="2400" dirty="0">
              <a:ln>
                <a:solidFill>
                  <a:srgbClr val="612A8A"/>
                </a:solidFill>
              </a:ln>
              <a:solidFill>
                <a:schemeClr val="accent2">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957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400"/>
                                        <p:tgtEl>
                                          <p:spTgt spid="24"/>
                                        </p:tgtEl>
                                        <p:attrNameLst>
                                          <p:attrName>ppt_x</p:attrName>
                                        </p:attrNameLst>
                                      </p:cBhvr>
                                      <p:tavLst>
                                        <p:tav tm="0">
                                          <p:val>
                                            <p:strVal val="#ppt_x-#ppt_w*1.125000"/>
                                          </p:val>
                                        </p:tav>
                                        <p:tav tm="100000">
                                          <p:val>
                                            <p:strVal val="#ppt_x"/>
                                          </p:val>
                                        </p:tav>
                                      </p:tavLst>
                                    </p:anim>
                                    <p:animEffect transition="in" filter="wipe(right)">
                                      <p:cBhvr>
                                        <p:cTn id="8" dur="14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1100"/>
                                        <p:tgtEl>
                                          <p:spTgt spid="29"/>
                                        </p:tgtEl>
                                        <p:attrNameLst>
                                          <p:attrName>ppt_x</p:attrName>
                                        </p:attrNameLst>
                                      </p:cBhvr>
                                      <p:tavLst>
                                        <p:tav tm="0">
                                          <p:val>
                                            <p:strVal val="#ppt_x-#ppt_w*1.125000"/>
                                          </p:val>
                                        </p:tav>
                                        <p:tav tm="100000">
                                          <p:val>
                                            <p:strVal val="#ppt_x"/>
                                          </p:val>
                                        </p:tav>
                                      </p:tavLst>
                                    </p:anim>
                                    <p:animEffect transition="in" filter="wipe(right)">
                                      <p:cBhvr>
                                        <p:cTn id="14" dur="1100"/>
                                        <p:tgtEl>
                                          <p:spTgt spid="29"/>
                                        </p:tgtEl>
                                      </p:cBhvr>
                                    </p:animEffect>
                                  </p:childTnLst>
                                </p:cTn>
                              </p:par>
                              <p:par>
                                <p:cTn id="15" presetID="12" presetClass="exit" presetSubtype="8" fill="hold" grpId="1" nodeType="withEffect">
                                  <p:stCondLst>
                                    <p:cond delay="0"/>
                                  </p:stCondLst>
                                  <p:childTnLst>
                                    <p:anim calcmode="lin" valueType="num">
                                      <p:cBhvr additive="base">
                                        <p:cTn id="16" dur="1100"/>
                                        <p:tgtEl>
                                          <p:spTgt spid="24"/>
                                        </p:tgtEl>
                                        <p:attrNameLst>
                                          <p:attrName>ppt_x</p:attrName>
                                        </p:attrNameLst>
                                      </p:cBhvr>
                                      <p:tavLst>
                                        <p:tav tm="0">
                                          <p:val>
                                            <p:strVal val="#ppt_x"/>
                                          </p:val>
                                        </p:tav>
                                        <p:tav tm="100000">
                                          <p:val>
                                            <p:strVal val="#ppt_x-#ppt_w*1.125000"/>
                                          </p:val>
                                        </p:tav>
                                      </p:tavLst>
                                    </p:anim>
                                    <p:animEffect transition="out" filter="wipe(left)">
                                      <p:cBhvr>
                                        <p:cTn id="17" dur="1100"/>
                                        <p:tgtEl>
                                          <p:spTgt spid="24"/>
                                        </p:tgtEl>
                                      </p:cBhvr>
                                    </p:animEffect>
                                    <p:set>
                                      <p:cBhvr>
                                        <p:cTn id="18" dur="1" fill="hold">
                                          <p:stCondLst>
                                            <p:cond delay="1099"/>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circle(in)">
                                      <p:cBhvr>
                                        <p:cTn id="23" dur="20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 grpId="0" animBg="1"/>
      <p:bldP spid="3" grpId="0" animBg="1"/>
      <p:bldP spid="24" grpId="0" animBg="1"/>
      <p:bldP spid="24" grpId="1"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62" y="-31661"/>
            <a:ext cx="12192000" cy="6824663"/>
          </a:xfrm>
          <a:prstGeom prst="rect">
            <a:avLst/>
          </a:prstGeom>
          <a:solidFill>
            <a:srgbClr val="F0EAE8"/>
          </a:solidFill>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Frame 4"/>
          <p:cNvSpPr/>
          <p:nvPr/>
        </p:nvSpPr>
        <p:spPr>
          <a:xfrm>
            <a:off x="0" y="0"/>
            <a:ext cx="12192000" cy="6858000"/>
          </a:xfrm>
          <a:prstGeom prst="frame">
            <a:avLst>
              <a:gd name="adj1" fmla="val 1955"/>
            </a:avLst>
          </a:prstGeom>
          <a:solidFill>
            <a:srgbClr val="E2A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7" name="Straight Connector 6"/>
          <p:cNvCxnSpPr/>
          <p:nvPr/>
        </p:nvCxnSpPr>
        <p:spPr>
          <a:xfrm>
            <a:off x="382588" y="377825"/>
            <a:ext cx="0" cy="6102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1790363" y="377825"/>
            <a:ext cx="14287" cy="610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2588" y="6480175"/>
            <a:ext cx="11407775"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2588" y="377825"/>
            <a:ext cx="11422062"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9575" y="-5722938"/>
            <a:ext cx="11407775"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34988" y="5302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55625" y="6327775"/>
            <a:ext cx="11082338"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1637963" y="530225"/>
            <a:ext cx="0" cy="580390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549275" y="544513"/>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9762007" y="677863"/>
            <a:ext cx="1487704" cy="408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2800" b="1" dirty="0">
                <a:ln>
                  <a:solidFill>
                    <a:srgbClr val="993366"/>
                  </a:solidFill>
                </a:ln>
                <a:solidFill>
                  <a:srgbClr val="C00000"/>
                </a:solidFill>
                <a:latin typeface="NikoshBAN" panose="02000000000000000000" pitchFamily="2" charset="0"/>
                <a:cs typeface="NikoshBAN" panose="02000000000000000000" pitchFamily="2" charset="0"/>
              </a:rPr>
              <a:t>উপস্থাপন</a:t>
            </a:r>
            <a:r>
              <a:rPr lang="bn-BD" dirty="0"/>
              <a:t> </a:t>
            </a:r>
            <a:endParaRPr lang="en-US" dirty="0"/>
          </a:p>
        </p:txBody>
      </p:sp>
      <p:sp>
        <p:nvSpPr>
          <p:cNvPr id="8" name="Rectangle 7"/>
          <p:cNvSpPr/>
          <p:nvPr/>
        </p:nvSpPr>
        <p:spPr>
          <a:xfrm>
            <a:off x="937528" y="5243959"/>
            <a:ext cx="3081599" cy="3917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2400" dirty="0" smtClean="0">
                <a:ln>
                  <a:solidFill>
                    <a:srgbClr val="612A8A"/>
                  </a:solidFill>
                </a:ln>
                <a:solidFill>
                  <a:schemeClr val="accent2">
                    <a:lumMod val="50000"/>
                  </a:schemeClr>
                </a:solidFill>
                <a:latin typeface="NikoshBAN" panose="02000000000000000000" pitchFamily="2" charset="0"/>
                <a:cs typeface="NikoshBAN" panose="02000000000000000000" pitchFamily="2" charset="0"/>
              </a:rPr>
              <a:t>   গৃহস্থালির বর্জ্যের মাধ্যমে </a:t>
            </a:r>
            <a:endParaRPr lang="en-US" sz="2400" dirty="0">
              <a:ln>
                <a:solidFill>
                  <a:srgbClr val="612A8A"/>
                </a:solidFill>
              </a:ln>
              <a:solidFill>
                <a:schemeClr val="accent2">
                  <a:lumMod val="50000"/>
                </a:schemeClr>
              </a:solidFill>
              <a:latin typeface="NikoshBAN" panose="02000000000000000000" pitchFamily="2" charset="0"/>
              <a:cs typeface="NikoshBAN" panose="02000000000000000000" pitchFamily="2" charset="0"/>
            </a:endParaRPr>
          </a:p>
        </p:txBody>
      </p:sp>
      <p:sp>
        <p:nvSpPr>
          <p:cNvPr id="29" name="Rectangle 28"/>
          <p:cNvSpPr/>
          <p:nvPr/>
        </p:nvSpPr>
        <p:spPr>
          <a:xfrm>
            <a:off x="701675" y="673540"/>
            <a:ext cx="1784350" cy="408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smtClean="0">
                <a:ln>
                  <a:solidFill>
                    <a:srgbClr val="C00000"/>
                  </a:solidFill>
                </a:ln>
                <a:solidFill>
                  <a:srgbClr val="993366"/>
                </a:solidFill>
                <a:latin typeface="NikoshBAN" panose="02000000000000000000" pitchFamily="2" charset="0"/>
                <a:cs typeface="NikoshBAN" panose="02000000000000000000" pitchFamily="2" charset="0"/>
              </a:rPr>
              <a:t> </a:t>
            </a:r>
            <a:r>
              <a:rPr lang="bn-BD" sz="2800" b="1" dirty="0" smtClean="0">
                <a:ln>
                  <a:solidFill>
                    <a:srgbClr val="C00000"/>
                  </a:solidFill>
                </a:ln>
                <a:solidFill>
                  <a:srgbClr val="993366"/>
                </a:solidFill>
                <a:latin typeface="NikoshBAN" panose="02000000000000000000" pitchFamily="2" charset="0"/>
                <a:cs typeface="NikoshBAN" panose="02000000000000000000" pitchFamily="2" charset="0"/>
              </a:rPr>
              <a:t>দেখ ও বলঃ  </a:t>
            </a:r>
            <a:r>
              <a:rPr lang="bn-BD" dirty="0" smtClean="0">
                <a:ln>
                  <a:solidFill>
                    <a:srgbClr val="C00000"/>
                  </a:solidFill>
                </a:ln>
                <a:solidFill>
                  <a:srgbClr val="993366"/>
                </a:solidFill>
              </a:rPr>
              <a:t> </a:t>
            </a:r>
            <a:endParaRPr lang="en-US" sz="2400" dirty="0">
              <a:ln>
                <a:solidFill>
                  <a:srgbClr val="C00000"/>
                </a:solidFill>
              </a:ln>
              <a:solidFill>
                <a:srgbClr val="993366"/>
              </a:solidFill>
            </a:endParaRPr>
          </a:p>
        </p:txBody>
      </p:sp>
      <p:pic>
        <p:nvPicPr>
          <p:cNvPr id="34" name="Picture 33" descr="waterpollution.jpg"/>
          <p:cNvPicPr>
            <a:picLocks noChangeAspect="1"/>
          </p:cNvPicPr>
          <p:nvPr/>
        </p:nvPicPr>
        <p:blipFill>
          <a:blip r:embed="rId2" cstate="print"/>
          <a:stretch>
            <a:fillRect/>
          </a:stretch>
        </p:blipFill>
        <p:spPr>
          <a:xfrm>
            <a:off x="701675" y="1991000"/>
            <a:ext cx="3616625" cy="2569613"/>
          </a:xfrm>
          <a:prstGeom prst="roundRect">
            <a:avLst>
              <a:gd name="adj" fmla="val 0"/>
            </a:avLst>
          </a:prstGeom>
          <a:solidFill>
            <a:srgbClr val="FFFFFF"/>
          </a:solidFill>
          <a:ln w="38100" cap="sq">
            <a:noFill/>
            <a:miter lim="800000"/>
          </a:ln>
          <a:effectLst/>
          <a:scene3d>
            <a:camera prst="orthographicFront"/>
            <a:lightRig rig="threePt" dir="t">
              <a:rot lat="0" lon="0" rev="2700000"/>
            </a:lightRig>
          </a:scene3d>
          <a:sp3d contourW="6350">
            <a:bevelT h="38100"/>
            <a:contourClr>
              <a:srgbClr val="C0C0C0"/>
            </a:contourClr>
          </a:sp3d>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650" y="2019992"/>
            <a:ext cx="3477775" cy="2540621"/>
          </a:xfrm>
          <a:prstGeom prst="rect">
            <a:avLst/>
          </a:prstGeom>
        </p:spPr>
      </p:pic>
      <p:sp>
        <p:nvSpPr>
          <p:cNvPr id="24" name="Plaque 23"/>
          <p:cNvSpPr/>
          <p:nvPr/>
        </p:nvSpPr>
        <p:spPr>
          <a:xfrm>
            <a:off x="8195551" y="2006724"/>
            <a:ext cx="3307475" cy="2553889"/>
          </a:xfrm>
          <a:prstGeom prst="plaque">
            <a:avLst>
              <a:gd name="adj" fmla="val 0"/>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545307" y="4996680"/>
            <a:ext cx="11082338"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27" name="Rectangle 26"/>
          <p:cNvSpPr/>
          <p:nvPr/>
        </p:nvSpPr>
        <p:spPr>
          <a:xfrm>
            <a:off x="4802915" y="5259819"/>
            <a:ext cx="3061065" cy="435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2400" dirty="0" smtClean="0">
                <a:ln>
                  <a:solidFill>
                    <a:srgbClr val="612A8A"/>
                  </a:solidFill>
                </a:ln>
                <a:solidFill>
                  <a:schemeClr val="accent2">
                    <a:lumMod val="50000"/>
                  </a:schemeClr>
                </a:solidFill>
                <a:latin typeface="NikoshBAN" panose="02000000000000000000" pitchFamily="2" charset="0"/>
                <a:cs typeface="NikoshBAN" panose="02000000000000000000" pitchFamily="2" charset="0"/>
              </a:rPr>
              <a:t>   গরু ছাগল গোসল করালে </a:t>
            </a:r>
            <a:endParaRPr lang="en-US" sz="2400" dirty="0">
              <a:ln>
                <a:solidFill>
                  <a:srgbClr val="612A8A"/>
                </a:solidFill>
              </a:ln>
              <a:solidFill>
                <a:schemeClr val="accent2">
                  <a:lumMod val="50000"/>
                </a:schemeClr>
              </a:solidFill>
              <a:latin typeface="NikoshBAN" panose="02000000000000000000" pitchFamily="2" charset="0"/>
              <a:cs typeface="NikoshBAN" panose="02000000000000000000" pitchFamily="2" charset="0"/>
            </a:endParaRPr>
          </a:p>
        </p:txBody>
      </p:sp>
      <p:sp>
        <p:nvSpPr>
          <p:cNvPr id="30" name="Rectangle 29"/>
          <p:cNvSpPr/>
          <p:nvPr/>
        </p:nvSpPr>
        <p:spPr>
          <a:xfrm>
            <a:off x="8647768" y="5306297"/>
            <a:ext cx="2796069" cy="435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2400" dirty="0" smtClean="0">
                <a:ln>
                  <a:solidFill>
                    <a:srgbClr val="612A8A"/>
                  </a:solidFill>
                </a:ln>
                <a:solidFill>
                  <a:schemeClr val="accent2">
                    <a:lumMod val="50000"/>
                  </a:schemeClr>
                </a:solidFill>
                <a:latin typeface="NikoshBAN" panose="02000000000000000000" pitchFamily="2" charset="0"/>
                <a:cs typeface="NikoshBAN" panose="02000000000000000000" pitchFamily="2" charset="0"/>
              </a:rPr>
              <a:t>     কাপড় চোপড় ধূলে </a:t>
            </a:r>
            <a:endParaRPr lang="en-US" sz="2400" dirty="0">
              <a:ln>
                <a:solidFill>
                  <a:srgbClr val="612A8A"/>
                </a:solidFill>
              </a:ln>
              <a:solidFill>
                <a:schemeClr val="accent2">
                  <a:lumMod val="50000"/>
                </a:schemeClr>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inVertical)">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 grpId="0" animBg="1"/>
      <p:bldP spid="24" grpId="0" animBg="1"/>
      <p:bldP spid="27"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1" y="0"/>
            <a:ext cx="12192001" cy="6824663"/>
          </a:xfrm>
          <a:prstGeom prst="rect">
            <a:avLst/>
          </a:prstGeom>
          <a:solidFill>
            <a:srgbClr val="F0EAE8"/>
          </a:solidFill>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bn-BD" dirty="0" smtClean="0"/>
              <a:t> </a:t>
            </a:r>
            <a:endParaRPr lang="en-US" dirty="0"/>
          </a:p>
        </p:txBody>
      </p:sp>
      <p:sp>
        <p:nvSpPr>
          <p:cNvPr id="5" name="Frame 4"/>
          <p:cNvSpPr/>
          <p:nvPr/>
        </p:nvSpPr>
        <p:spPr>
          <a:xfrm>
            <a:off x="0" y="0"/>
            <a:ext cx="12192000" cy="6858000"/>
          </a:xfrm>
          <a:prstGeom prst="frame">
            <a:avLst>
              <a:gd name="adj1" fmla="val 1955"/>
            </a:avLst>
          </a:prstGeom>
          <a:solidFill>
            <a:srgbClr val="E2A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bn-BD" dirty="0">
                <a:solidFill>
                  <a:schemeClr val="tx1"/>
                </a:solidFill>
              </a:rPr>
              <a:t> </a:t>
            </a:r>
            <a:endParaRPr lang="en-US" dirty="0">
              <a:solidFill>
                <a:schemeClr val="tx1"/>
              </a:solidFill>
            </a:endParaRPr>
          </a:p>
        </p:txBody>
      </p:sp>
      <p:cxnSp>
        <p:nvCxnSpPr>
          <p:cNvPr id="7" name="Straight Connector 6"/>
          <p:cNvCxnSpPr/>
          <p:nvPr/>
        </p:nvCxnSpPr>
        <p:spPr>
          <a:xfrm>
            <a:off x="382588" y="377825"/>
            <a:ext cx="0" cy="6102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1790363" y="377825"/>
            <a:ext cx="14287" cy="610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2588" y="6480175"/>
            <a:ext cx="11407775"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2588" y="377825"/>
            <a:ext cx="11422062"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34988" y="5302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55625" y="6327775"/>
            <a:ext cx="11082338"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1637963" y="530225"/>
            <a:ext cx="0" cy="580390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549275" y="544513"/>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40" name="Rectangle 39"/>
          <p:cNvSpPr/>
          <p:nvPr/>
        </p:nvSpPr>
        <p:spPr>
          <a:xfrm>
            <a:off x="6431757" y="5562456"/>
            <a:ext cx="3954447" cy="4455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2400" dirty="0" smtClean="0">
                <a:ln>
                  <a:solidFill>
                    <a:schemeClr val="accent2">
                      <a:lumMod val="50000"/>
                    </a:schemeClr>
                  </a:solidFill>
                </a:ln>
                <a:solidFill>
                  <a:schemeClr val="tx1"/>
                </a:solidFill>
                <a:latin typeface="NikoshBAN" panose="02000000000000000000" pitchFamily="2" charset="0"/>
                <a:cs typeface="NikoshBAN" panose="02000000000000000000" pitchFamily="2" charset="0"/>
              </a:rPr>
              <a:t> জলজ খাদ্য শৃঙ্খলের ব্যাঘাত ঘটছে। </a:t>
            </a:r>
            <a:endParaRPr lang="en-US" sz="2400" dirty="0">
              <a:ln>
                <a:solidFill>
                  <a:schemeClr val="accent2">
                    <a:lumMod val="50000"/>
                  </a:schemeClr>
                </a:solidFill>
              </a:ln>
              <a:solidFill>
                <a:schemeClr val="tx1"/>
              </a:solidFill>
              <a:latin typeface="NikoshBAN" panose="02000000000000000000" pitchFamily="2" charset="0"/>
              <a:cs typeface="NikoshBAN" panose="02000000000000000000" pitchFamily="2" charset="0"/>
            </a:endParaRPr>
          </a:p>
        </p:txBody>
      </p:sp>
      <p:sp>
        <p:nvSpPr>
          <p:cNvPr id="2" name="Rounded Rectangle 1"/>
          <p:cNvSpPr/>
          <p:nvPr/>
        </p:nvSpPr>
        <p:spPr>
          <a:xfrm>
            <a:off x="904875" y="4795838"/>
            <a:ext cx="320675" cy="35083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560920" y="5536903"/>
            <a:ext cx="3296814" cy="453705"/>
          </a:xfrm>
          <a:prstGeom prst="rect">
            <a:avLst/>
          </a:prstGeom>
          <a:noFill/>
        </p:spPr>
        <p:style>
          <a:lnRef idx="1">
            <a:schemeClr val="accent2"/>
          </a:lnRef>
          <a:fillRef idx="2">
            <a:schemeClr val="accent2"/>
          </a:fillRef>
          <a:effectRef idx="1">
            <a:schemeClr val="accent2"/>
          </a:effectRef>
          <a:fontRef idx="minor">
            <a:schemeClr val="dk1"/>
          </a:fontRef>
        </p:style>
        <p:txBody>
          <a:bodyPr anchor="ctr"/>
          <a:lstStyle/>
          <a:p>
            <a:pPr>
              <a:defRPr/>
            </a:pPr>
            <a:r>
              <a:rPr lang="bn-BD" sz="2800" dirty="0" smtClean="0">
                <a:ln>
                  <a:solidFill>
                    <a:schemeClr val="accent2">
                      <a:lumMod val="50000"/>
                    </a:schemeClr>
                  </a:solidFill>
                </a:ln>
                <a:solidFill>
                  <a:srgbClr val="C00000"/>
                </a:solidFill>
                <a:latin typeface="NikoshBAN" panose="02000000000000000000" pitchFamily="2" charset="0"/>
                <a:cs typeface="NikoshBAN" panose="02000000000000000000" pitchFamily="2" charset="0"/>
              </a:rPr>
              <a:t>জলজ প্রাণী মারা যাচ্ছে ।   </a:t>
            </a:r>
            <a:endParaRPr lang="en-US" dirty="0">
              <a:ln>
                <a:solidFill>
                  <a:schemeClr val="accent2">
                    <a:lumMod val="50000"/>
                  </a:schemeClr>
                </a:solidFill>
              </a:ln>
              <a:solidFill>
                <a:srgbClr val="C00000"/>
              </a:solidFill>
            </a:endParaRPr>
          </a:p>
        </p:txBody>
      </p:sp>
      <p:pic>
        <p:nvPicPr>
          <p:cNvPr id="27" name="Picture 26" descr="ixuipx.jpg"/>
          <p:cNvPicPr>
            <a:picLocks noChangeAspect="1"/>
          </p:cNvPicPr>
          <p:nvPr/>
        </p:nvPicPr>
        <p:blipFill>
          <a:blip r:embed="rId3">
            <a:lum bright="10000"/>
          </a:blip>
          <a:stretch>
            <a:fillRect/>
          </a:stretch>
        </p:blipFill>
        <p:spPr>
          <a:xfrm>
            <a:off x="1274467" y="1767674"/>
            <a:ext cx="3704997" cy="2974938"/>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30" name="Straight Connector 29"/>
          <p:cNvCxnSpPr/>
          <p:nvPr/>
        </p:nvCxnSpPr>
        <p:spPr>
          <a:xfrm>
            <a:off x="549275" y="5088739"/>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pic>
        <p:nvPicPr>
          <p:cNvPr id="32" name="Picture 3" descr="C:\Users\ATAUR\Desktop\ITIHAS\Food_Chain.jpg"/>
          <p:cNvPicPr>
            <a:picLocks noChangeAspect="1" noChangeArrowheads="1"/>
          </p:cNvPicPr>
          <p:nvPr/>
        </p:nvPicPr>
        <p:blipFill>
          <a:blip r:embed="rId4" cstate="print"/>
          <a:srcRect/>
          <a:stretch>
            <a:fillRect/>
          </a:stretch>
        </p:blipFill>
        <p:spPr bwMode="auto">
          <a:xfrm>
            <a:off x="5704655" y="1835415"/>
            <a:ext cx="5574022" cy="2557981"/>
          </a:xfrm>
          <a:prstGeom prst="rect">
            <a:avLst/>
          </a:prstGeom>
          <a:noFill/>
        </p:spPr>
      </p:pic>
      <p:sp>
        <p:nvSpPr>
          <p:cNvPr id="20" name="Rectangle 19"/>
          <p:cNvSpPr/>
          <p:nvPr/>
        </p:nvSpPr>
        <p:spPr>
          <a:xfrm>
            <a:off x="1556158" y="751420"/>
            <a:ext cx="2484256" cy="408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2800" b="1" dirty="0" smtClean="0">
                <a:ln>
                  <a:solidFill>
                    <a:srgbClr val="C00000"/>
                  </a:solidFill>
                </a:ln>
                <a:solidFill>
                  <a:srgbClr val="993366"/>
                </a:solidFill>
                <a:latin typeface="NikoshBAN" panose="02000000000000000000" pitchFamily="2" charset="0"/>
                <a:cs typeface="NikoshBAN" panose="02000000000000000000" pitchFamily="2" charset="0"/>
              </a:rPr>
              <a:t>এসো দেখি ও বলি  </a:t>
            </a:r>
            <a:r>
              <a:rPr lang="bn-BD" dirty="0" smtClean="0">
                <a:ln>
                  <a:solidFill>
                    <a:srgbClr val="C00000"/>
                  </a:solidFill>
                </a:ln>
                <a:solidFill>
                  <a:srgbClr val="993366"/>
                </a:solidFill>
              </a:rPr>
              <a:t> </a:t>
            </a:r>
            <a:endParaRPr lang="en-US" dirty="0">
              <a:ln>
                <a:solidFill>
                  <a:srgbClr val="C00000"/>
                </a:solidFill>
              </a:ln>
              <a:solidFill>
                <a:srgbClr val="993366"/>
              </a:solidFill>
            </a:endParaRPr>
          </a:p>
        </p:txBody>
      </p:sp>
      <p:sp>
        <p:nvSpPr>
          <p:cNvPr id="23" name="Rectangle 22"/>
          <p:cNvSpPr/>
          <p:nvPr/>
        </p:nvSpPr>
        <p:spPr>
          <a:xfrm>
            <a:off x="1560920" y="751420"/>
            <a:ext cx="3639730" cy="408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2800" b="1" dirty="0" smtClean="0">
                <a:ln>
                  <a:solidFill>
                    <a:srgbClr val="C00000"/>
                  </a:solidFill>
                </a:ln>
                <a:solidFill>
                  <a:srgbClr val="993366"/>
                </a:solidFill>
                <a:latin typeface="NikoshBAN" panose="02000000000000000000" pitchFamily="2" charset="0"/>
                <a:cs typeface="NikoshBAN" panose="02000000000000000000" pitchFamily="2" charset="0"/>
              </a:rPr>
              <a:t>  পানি দূষণের ফলে কী কী হয়? </a:t>
            </a:r>
            <a:endParaRPr lang="en-US" dirty="0">
              <a:ln>
                <a:solidFill>
                  <a:srgbClr val="C00000"/>
                </a:solidFill>
              </a:ln>
              <a:solidFill>
                <a:srgbClr val="99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400"/>
                                        <p:tgtEl>
                                          <p:spTgt spid="23"/>
                                        </p:tgtEl>
                                        <p:attrNameLst>
                                          <p:attrName>ppt_x</p:attrName>
                                        </p:attrNameLst>
                                      </p:cBhvr>
                                      <p:tavLst>
                                        <p:tav tm="0">
                                          <p:val>
                                            <p:strVal val="#ppt_x-#ppt_w*1.125000"/>
                                          </p:val>
                                        </p:tav>
                                        <p:tav tm="100000">
                                          <p:val>
                                            <p:strVal val="#ppt_x"/>
                                          </p:val>
                                        </p:tav>
                                      </p:tavLst>
                                    </p:anim>
                                    <p:animEffect transition="in" filter="wipe(right)">
                                      <p:cBhvr>
                                        <p:cTn id="8" dur="14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100"/>
                                        <p:tgtEl>
                                          <p:spTgt spid="20"/>
                                        </p:tgtEl>
                                        <p:attrNameLst>
                                          <p:attrName>ppt_x</p:attrName>
                                        </p:attrNameLst>
                                      </p:cBhvr>
                                      <p:tavLst>
                                        <p:tav tm="0">
                                          <p:val>
                                            <p:strVal val="#ppt_x-#ppt_w*1.125000"/>
                                          </p:val>
                                        </p:tav>
                                        <p:tav tm="100000">
                                          <p:val>
                                            <p:strVal val="#ppt_x"/>
                                          </p:val>
                                        </p:tav>
                                      </p:tavLst>
                                    </p:anim>
                                    <p:animEffect transition="in" filter="wipe(right)">
                                      <p:cBhvr>
                                        <p:cTn id="14" dur="1100"/>
                                        <p:tgtEl>
                                          <p:spTgt spid="20"/>
                                        </p:tgtEl>
                                      </p:cBhvr>
                                    </p:animEffect>
                                  </p:childTnLst>
                                </p:cTn>
                              </p:par>
                              <p:par>
                                <p:cTn id="15" presetID="12" presetClass="exit" presetSubtype="8" fill="hold" grpId="1" nodeType="withEffect">
                                  <p:stCondLst>
                                    <p:cond delay="0"/>
                                  </p:stCondLst>
                                  <p:childTnLst>
                                    <p:anim calcmode="lin" valueType="num">
                                      <p:cBhvr additive="base">
                                        <p:cTn id="16" dur="1100"/>
                                        <p:tgtEl>
                                          <p:spTgt spid="23"/>
                                        </p:tgtEl>
                                        <p:attrNameLst>
                                          <p:attrName>ppt_x</p:attrName>
                                        </p:attrNameLst>
                                      </p:cBhvr>
                                      <p:tavLst>
                                        <p:tav tm="0">
                                          <p:val>
                                            <p:strVal val="#ppt_x"/>
                                          </p:val>
                                        </p:tav>
                                        <p:tav tm="100000">
                                          <p:val>
                                            <p:strVal val="#ppt_x-#ppt_w*1.125000"/>
                                          </p:val>
                                        </p:tav>
                                      </p:tavLst>
                                    </p:anim>
                                    <p:animEffect transition="out" filter="wipe(left)">
                                      <p:cBhvr>
                                        <p:cTn id="17" dur="1100"/>
                                        <p:tgtEl>
                                          <p:spTgt spid="23"/>
                                        </p:tgtEl>
                                      </p:cBhvr>
                                    </p:animEffect>
                                    <p:set>
                                      <p:cBhvr>
                                        <p:cTn id="18" dur="1" fill="hold">
                                          <p:stCondLst>
                                            <p:cond delay="1099"/>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1100" fill="hold"/>
                                        <p:tgtEl>
                                          <p:spTgt spid="27"/>
                                        </p:tgtEl>
                                        <p:attrNameLst>
                                          <p:attrName>ppt_w</p:attrName>
                                        </p:attrNameLst>
                                      </p:cBhvr>
                                      <p:tavLst>
                                        <p:tav tm="0">
                                          <p:val>
                                            <p:fltVal val="0"/>
                                          </p:val>
                                        </p:tav>
                                        <p:tav tm="100000">
                                          <p:val>
                                            <p:strVal val="#ppt_w"/>
                                          </p:val>
                                        </p:tav>
                                      </p:tavLst>
                                    </p:anim>
                                    <p:anim calcmode="lin" valueType="num">
                                      <p:cBhvr>
                                        <p:cTn id="24" dur="1100" fill="hold"/>
                                        <p:tgtEl>
                                          <p:spTgt spid="27"/>
                                        </p:tgtEl>
                                        <p:attrNameLst>
                                          <p:attrName>ppt_h</p:attrName>
                                        </p:attrNameLst>
                                      </p:cBhvr>
                                      <p:tavLst>
                                        <p:tav tm="0">
                                          <p:val>
                                            <p:fltVal val="0"/>
                                          </p:val>
                                        </p:tav>
                                        <p:tav tm="100000">
                                          <p:val>
                                            <p:strVal val="#ppt_h"/>
                                          </p:val>
                                        </p:tav>
                                      </p:tavLst>
                                    </p:anim>
                                    <p:anim calcmode="lin" valueType="num">
                                      <p:cBhvr>
                                        <p:cTn id="25" dur="1100" fill="hold"/>
                                        <p:tgtEl>
                                          <p:spTgt spid="27"/>
                                        </p:tgtEl>
                                        <p:attrNameLst>
                                          <p:attrName>ppt_x</p:attrName>
                                        </p:attrNameLst>
                                      </p:cBhvr>
                                      <p:tavLst>
                                        <p:tav tm="0">
                                          <p:val>
                                            <p:fltVal val="0.5"/>
                                          </p:val>
                                        </p:tav>
                                        <p:tav tm="100000">
                                          <p:val>
                                            <p:strVal val="#ppt_x"/>
                                          </p:val>
                                        </p:tav>
                                      </p:tavLst>
                                    </p:anim>
                                    <p:anim calcmode="lin" valueType="num">
                                      <p:cBhvr>
                                        <p:cTn id="26" dur="1100" fill="hold"/>
                                        <p:tgtEl>
                                          <p:spTgt spid="27"/>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528"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 calcmode="lin" valueType="num">
                                      <p:cBhvr>
                                        <p:cTn id="40" dur="500" fill="hold"/>
                                        <p:tgtEl>
                                          <p:spTgt spid="32"/>
                                        </p:tgtEl>
                                        <p:attrNameLst>
                                          <p:attrName>ppt_x</p:attrName>
                                        </p:attrNameLst>
                                      </p:cBhvr>
                                      <p:tavLst>
                                        <p:tav tm="0">
                                          <p:val>
                                            <p:fltVal val="0.5"/>
                                          </p:val>
                                        </p:tav>
                                        <p:tav tm="100000">
                                          <p:val>
                                            <p:strVal val="#ppt_x"/>
                                          </p:val>
                                        </p:tav>
                                      </p:tavLst>
                                    </p:anim>
                                    <p:anim calcmode="lin" valueType="num">
                                      <p:cBhvr>
                                        <p:cTn id="41" dur="500" fill="hold"/>
                                        <p:tgtEl>
                                          <p:spTgt spid="32"/>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5" grpId="0" animBg="1"/>
      <p:bldP spid="20" grpId="0" animBg="1"/>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7" y="0"/>
            <a:ext cx="12192001" cy="6824663"/>
          </a:xfrm>
          <a:prstGeom prst="rect">
            <a:avLst/>
          </a:prstGeom>
          <a:solidFill>
            <a:srgbClr val="F0EAE8"/>
          </a:solidFill>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Frame 4"/>
          <p:cNvSpPr/>
          <p:nvPr/>
        </p:nvSpPr>
        <p:spPr>
          <a:xfrm>
            <a:off x="0" y="0"/>
            <a:ext cx="12192000" cy="6858000"/>
          </a:xfrm>
          <a:prstGeom prst="frame">
            <a:avLst>
              <a:gd name="adj1" fmla="val 1955"/>
            </a:avLst>
          </a:prstGeom>
          <a:solidFill>
            <a:srgbClr val="E2A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bn-BD" dirty="0">
                <a:solidFill>
                  <a:schemeClr val="tx1"/>
                </a:solidFill>
              </a:rPr>
              <a:t> </a:t>
            </a:r>
            <a:endParaRPr lang="en-US" dirty="0">
              <a:solidFill>
                <a:schemeClr val="tx1"/>
              </a:solidFill>
            </a:endParaRPr>
          </a:p>
        </p:txBody>
      </p:sp>
      <p:cxnSp>
        <p:nvCxnSpPr>
          <p:cNvPr id="7" name="Straight Connector 6"/>
          <p:cNvCxnSpPr/>
          <p:nvPr/>
        </p:nvCxnSpPr>
        <p:spPr>
          <a:xfrm>
            <a:off x="382588" y="377825"/>
            <a:ext cx="0" cy="6102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1790363" y="377825"/>
            <a:ext cx="14287" cy="610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2588" y="6480175"/>
            <a:ext cx="11407775"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2588" y="377825"/>
            <a:ext cx="11422062" cy="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09575" y="-5722938"/>
            <a:ext cx="11407775"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34988" y="530225"/>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55625" y="6327775"/>
            <a:ext cx="11082338" cy="635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1637963" y="530225"/>
            <a:ext cx="0" cy="5803900"/>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549275" y="544513"/>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40" name="Rectangle 39"/>
          <p:cNvSpPr/>
          <p:nvPr/>
        </p:nvSpPr>
        <p:spPr>
          <a:xfrm>
            <a:off x="7494469" y="5458736"/>
            <a:ext cx="1835269" cy="486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3200" dirty="0" smtClean="0">
                <a:ln>
                  <a:solidFill>
                    <a:schemeClr val="accent2">
                      <a:lumMod val="50000"/>
                    </a:schemeClr>
                  </a:solidFill>
                </a:ln>
                <a:solidFill>
                  <a:schemeClr val="tx1"/>
                </a:solidFill>
                <a:latin typeface="NikoshBAN" panose="02000000000000000000" pitchFamily="2" charset="0"/>
                <a:cs typeface="NikoshBAN" panose="02000000000000000000" pitchFamily="2" charset="0"/>
              </a:rPr>
              <a:t>     কলেরা </a:t>
            </a:r>
            <a:endParaRPr lang="en-US" sz="3200" dirty="0">
              <a:ln>
                <a:solidFill>
                  <a:schemeClr val="accent2">
                    <a:lumMod val="50000"/>
                  </a:schemeClr>
                </a:solidFill>
              </a:ln>
              <a:solidFill>
                <a:schemeClr val="tx1"/>
              </a:solidFill>
              <a:latin typeface="NikoshBAN" panose="02000000000000000000" pitchFamily="2" charset="0"/>
              <a:cs typeface="NikoshBAN" panose="02000000000000000000" pitchFamily="2" charset="0"/>
            </a:endParaRPr>
          </a:p>
        </p:txBody>
      </p:sp>
      <p:sp>
        <p:nvSpPr>
          <p:cNvPr id="25" name="Rectangle 24"/>
          <p:cNvSpPr/>
          <p:nvPr/>
        </p:nvSpPr>
        <p:spPr>
          <a:xfrm>
            <a:off x="2359867" y="5427339"/>
            <a:ext cx="2070071" cy="445922"/>
          </a:xfrm>
          <a:prstGeom prst="rect">
            <a:avLst/>
          </a:prstGeom>
          <a:noFill/>
        </p:spPr>
        <p:style>
          <a:lnRef idx="1">
            <a:schemeClr val="accent2"/>
          </a:lnRef>
          <a:fillRef idx="2">
            <a:schemeClr val="accent2"/>
          </a:fillRef>
          <a:effectRef idx="1">
            <a:schemeClr val="accent2"/>
          </a:effectRef>
          <a:fontRef idx="minor">
            <a:schemeClr val="dk1"/>
          </a:fontRef>
        </p:style>
        <p:txBody>
          <a:bodyPr anchor="ctr"/>
          <a:lstStyle/>
          <a:p>
            <a:pPr>
              <a:defRPr/>
            </a:pPr>
            <a:r>
              <a:rPr lang="bn-BD" sz="2800" dirty="0" smtClean="0">
                <a:ln>
                  <a:solidFill>
                    <a:schemeClr val="accent2">
                      <a:lumMod val="50000"/>
                    </a:schemeClr>
                  </a:solidFill>
                </a:ln>
                <a:solidFill>
                  <a:srgbClr val="C00000"/>
                </a:solidFill>
                <a:latin typeface="NikoshBAN" panose="02000000000000000000" pitchFamily="2" charset="0"/>
                <a:cs typeface="NikoshBAN" panose="02000000000000000000" pitchFamily="2" charset="0"/>
              </a:rPr>
              <a:t>     ডায়রিয়া   </a:t>
            </a:r>
            <a:endParaRPr lang="en-US" dirty="0">
              <a:ln>
                <a:solidFill>
                  <a:schemeClr val="accent2">
                    <a:lumMod val="50000"/>
                  </a:schemeClr>
                </a:solidFill>
              </a:ln>
              <a:solidFill>
                <a:srgbClr val="C00000"/>
              </a:solidFill>
            </a:endParaRPr>
          </a:p>
        </p:txBody>
      </p:sp>
      <p:pic>
        <p:nvPicPr>
          <p:cNvPr id="2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4912" y="1413314"/>
            <a:ext cx="4590552" cy="3233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48453" y="1413314"/>
            <a:ext cx="4619459" cy="31486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Connector 33"/>
          <p:cNvCxnSpPr/>
          <p:nvPr/>
        </p:nvCxnSpPr>
        <p:spPr>
          <a:xfrm>
            <a:off x="561974" y="5099662"/>
            <a:ext cx="11102975" cy="1588"/>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a:off x="6116995" y="511175"/>
            <a:ext cx="0" cy="5802312"/>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4957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1000" fill="hold"/>
                                        <p:tgtEl>
                                          <p:spTgt spid="33"/>
                                        </p:tgtEl>
                                        <p:attrNameLst>
                                          <p:attrName>ppt_w</p:attrName>
                                        </p:attrNameLst>
                                      </p:cBhvr>
                                      <p:tavLst>
                                        <p:tav tm="0">
                                          <p:val>
                                            <p:fltVal val="0"/>
                                          </p:val>
                                        </p:tav>
                                        <p:tav tm="100000">
                                          <p:val>
                                            <p:strVal val="#ppt_w"/>
                                          </p:val>
                                        </p:tav>
                                      </p:tavLst>
                                    </p:anim>
                                    <p:anim calcmode="lin" valueType="num">
                                      <p:cBhvr>
                                        <p:cTn id="23" dur="1000" fill="hold"/>
                                        <p:tgtEl>
                                          <p:spTgt spid="33"/>
                                        </p:tgtEl>
                                        <p:attrNameLst>
                                          <p:attrName>ppt_h</p:attrName>
                                        </p:attrNameLst>
                                      </p:cBhvr>
                                      <p:tavLst>
                                        <p:tav tm="0">
                                          <p:val>
                                            <p:fltVal val="0"/>
                                          </p:val>
                                        </p:tav>
                                        <p:tav tm="100000">
                                          <p:val>
                                            <p:strVal val="#ppt_h"/>
                                          </p:val>
                                        </p:tav>
                                      </p:tavLst>
                                    </p:anim>
                                    <p:anim calcmode="lin" valueType="num">
                                      <p:cBhvr>
                                        <p:cTn id="24" dur="1000" fill="hold"/>
                                        <p:tgtEl>
                                          <p:spTgt spid="33"/>
                                        </p:tgtEl>
                                        <p:attrNameLst>
                                          <p:attrName>style.rotation</p:attrName>
                                        </p:attrNameLst>
                                      </p:cBhvr>
                                      <p:tavLst>
                                        <p:tav tm="0">
                                          <p:val>
                                            <p:fltVal val="90"/>
                                          </p:val>
                                        </p:tav>
                                        <p:tav tm="100000">
                                          <p:val>
                                            <p:fltVal val="0"/>
                                          </p:val>
                                        </p:tav>
                                      </p:tavLst>
                                    </p:anim>
                                    <p:animEffect transition="in" filter="fade">
                                      <p:cBhvr>
                                        <p:cTn id="25" dur="10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anim calcmode="lin" valueType="num">
                                      <p:cBhvr>
                                        <p:cTn id="31" dur="1000" fill="hold"/>
                                        <p:tgtEl>
                                          <p:spTgt spid="40"/>
                                        </p:tgtEl>
                                        <p:attrNameLst>
                                          <p:attrName>ppt_x</p:attrName>
                                        </p:attrNameLst>
                                      </p:cBhvr>
                                      <p:tavLst>
                                        <p:tav tm="0">
                                          <p:val>
                                            <p:strVal val="#ppt_x"/>
                                          </p:val>
                                        </p:tav>
                                        <p:tav tm="100000">
                                          <p:val>
                                            <p:strVal val="#ppt_x"/>
                                          </p:val>
                                        </p:tav>
                                      </p:tavLst>
                                    </p:anim>
                                    <p:anim calcmode="lin" valueType="num">
                                      <p:cBhvr>
                                        <p:cTn id="3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12653</TotalTime>
  <Words>416</Words>
  <Application>Microsoft Office PowerPoint</Application>
  <PresentationFormat>Custom</PresentationFormat>
  <Paragraphs>70</Paragraphs>
  <Slides>16</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ismail - [2010]</cp:lastModifiedBy>
  <cp:revision>363</cp:revision>
  <dcterms:created xsi:type="dcterms:W3CDTF">2015-03-01T13:16:04Z</dcterms:created>
  <dcterms:modified xsi:type="dcterms:W3CDTF">2017-04-17T10:47:02Z</dcterms:modified>
</cp:coreProperties>
</file>